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102"/>
  </p:notesMasterIdLst>
  <p:sldIdLst>
    <p:sldId id="256" r:id="rId2"/>
    <p:sldId id="257" r:id="rId3"/>
    <p:sldId id="336" r:id="rId4"/>
    <p:sldId id="339" r:id="rId5"/>
    <p:sldId id="340" r:id="rId6"/>
    <p:sldId id="338" r:id="rId7"/>
    <p:sldId id="346" r:id="rId8"/>
    <p:sldId id="347" r:id="rId9"/>
    <p:sldId id="348" r:id="rId10"/>
    <p:sldId id="337" r:id="rId11"/>
    <p:sldId id="335" r:id="rId12"/>
    <p:sldId id="316" r:id="rId13"/>
    <p:sldId id="317" r:id="rId14"/>
    <p:sldId id="318" r:id="rId15"/>
    <p:sldId id="319" r:id="rId16"/>
    <p:sldId id="360" r:id="rId17"/>
    <p:sldId id="323" r:id="rId18"/>
    <p:sldId id="324" r:id="rId19"/>
    <p:sldId id="325" r:id="rId20"/>
    <p:sldId id="326" r:id="rId21"/>
    <p:sldId id="327" r:id="rId22"/>
    <p:sldId id="328" r:id="rId23"/>
    <p:sldId id="329" r:id="rId24"/>
    <p:sldId id="341" r:id="rId25"/>
    <p:sldId id="342" r:id="rId26"/>
    <p:sldId id="343" r:id="rId27"/>
    <p:sldId id="344" r:id="rId28"/>
    <p:sldId id="376" r:id="rId29"/>
    <p:sldId id="377" r:id="rId30"/>
    <p:sldId id="378" r:id="rId31"/>
    <p:sldId id="379" r:id="rId32"/>
    <p:sldId id="380" r:id="rId33"/>
    <p:sldId id="381" r:id="rId34"/>
    <p:sldId id="382" r:id="rId35"/>
    <p:sldId id="383" r:id="rId36"/>
    <p:sldId id="384" r:id="rId37"/>
    <p:sldId id="345" r:id="rId38"/>
    <p:sldId id="283" r:id="rId39"/>
    <p:sldId id="285" r:id="rId40"/>
    <p:sldId id="268" r:id="rId41"/>
    <p:sldId id="269" r:id="rId42"/>
    <p:sldId id="270" r:id="rId43"/>
    <p:sldId id="350" r:id="rId44"/>
    <p:sldId id="351" r:id="rId45"/>
    <p:sldId id="352" r:id="rId46"/>
    <p:sldId id="353" r:id="rId47"/>
    <p:sldId id="354" r:id="rId48"/>
    <p:sldId id="355" r:id="rId49"/>
    <p:sldId id="356" r:id="rId50"/>
    <p:sldId id="357" r:id="rId51"/>
    <p:sldId id="358" r:id="rId52"/>
    <p:sldId id="359" r:id="rId53"/>
    <p:sldId id="361" r:id="rId54"/>
    <p:sldId id="362" r:id="rId55"/>
    <p:sldId id="363" r:id="rId56"/>
    <p:sldId id="375" r:id="rId57"/>
    <p:sldId id="365" r:id="rId58"/>
    <p:sldId id="366" r:id="rId59"/>
    <p:sldId id="369" r:id="rId60"/>
    <p:sldId id="370" r:id="rId61"/>
    <p:sldId id="371" r:id="rId62"/>
    <p:sldId id="271" r:id="rId63"/>
    <p:sldId id="272" r:id="rId64"/>
    <p:sldId id="277" r:id="rId65"/>
    <p:sldId id="278" r:id="rId66"/>
    <p:sldId id="279" r:id="rId67"/>
    <p:sldId id="281" r:id="rId68"/>
    <p:sldId id="273" r:id="rId69"/>
    <p:sldId id="274" r:id="rId70"/>
    <p:sldId id="275" r:id="rId71"/>
    <p:sldId id="276" r:id="rId72"/>
    <p:sldId id="372" r:id="rId73"/>
    <p:sldId id="373" r:id="rId74"/>
    <p:sldId id="315" r:id="rId75"/>
    <p:sldId id="286" r:id="rId76"/>
    <p:sldId id="288" r:id="rId77"/>
    <p:sldId id="289" r:id="rId78"/>
    <p:sldId id="290" r:id="rId79"/>
    <p:sldId id="292" r:id="rId80"/>
    <p:sldId id="294" r:id="rId81"/>
    <p:sldId id="295" r:id="rId82"/>
    <p:sldId id="296" r:id="rId83"/>
    <p:sldId id="297" r:id="rId84"/>
    <p:sldId id="298" r:id="rId85"/>
    <p:sldId id="299" r:id="rId86"/>
    <p:sldId id="300" r:id="rId87"/>
    <p:sldId id="301" r:id="rId88"/>
    <p:sldId id="302" r:id="rId89"/>
    <p:sldId id="303" r:id="rId90"/>
    <p:sldId id="304" r:id="rId91"/>
    <p:sldId id="305" r:id="rId92"/>
    <p:sldId id="306" r:id="rId93"/>
    <p:sldId id="307" r:id="rId94"/>
    <p:sldId id="308" r:id="rId95"/>
    <p:sldId id="309" r:id="rId96"/>
    <p:sldId id="310" r:id="rId97"/>
    <p:sldId id="311" r:id="rId98"/>
    <p:sldId id="312" r:id="rId99"/>
    <p:sldId id="313" r:id="rId100"/>
    <p:sldId id="314"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p:scale>
          <a:sx n="112" d="100"/>
          <a:sy n="112" d="100"/>
        </p:scale>
        <p:origin x="576" y="8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3790214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100</a:t>
            </a:fld>
            <a:endParaRPr lang="en-US"/>
          </a:p>
        </p:txBody>
      </p:sp>
    </p:spTree>
    <p:extLst>
      <p:ext uri="{BB962C8B-B14F-4D97-AF65-F5344CB8AC3E}">
        <p14:creationId xmlns:p14="http://schemas.microsoft.com/office/powerpoint/2010/main" val="109719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209132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452539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1640271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799641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62</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63</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64</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65</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66</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67</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9628365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50925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437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1615404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110CAC-83B5-2A4E-B2A4-91220A16CE28}" type="slidenum">
              <a:rPr lang="en-US" smtClean="0"/>
              <a:t>75</a:t>
            </a:fld>
            <a:endParaRPr lang="en-US"/>
          </a:p>
        </p:txBody>
      </p:sp>
    </p:spTree>
    <p:extLst>
      <p:ext uri="{BB962C8B-B14F-4D97-AF65-F5344CB8AC3E}">
        <p14:creationId xmlns:p14="http://schemas.microsoft.com/office/powerpoint/2010/main" val="802652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110CAC-83B5-2A4E-B2A4-91220A16CE28}" type="slidenum">
              <a:rPr lang="en-US" smtClean="0"/>
              <a:t>76</a:t>
            </a:fld>
            <a:endParaRPr lang="en-US"/>
          </a:p>
        </p:txBody>
      </p:sp>
    </p:spTree>
    <p:extLst>
      <p:ext uri="{BB962C8B-B14F-4D97-AF65-F5344CB8AC3E}">
        <p14:creationId xmlns:p14="http://schemas.microsoft.com/office/powerpoint/2010/main" val="2519544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6204082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3228745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107681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2049562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80</a:t>
            </a:fld>
            <a:endParaRPr lang="en-US"/>
          </a:p>
        </p:txBody>
      </p:sp>
    </p:spTree>
    <p:extLst>
      <p:ext uri="{BB962C8B-B14F-4D97-AF65-F5344CB8AC3E}">
        <p14:creationId xmlns:p14="http://schemas.microsoft.com/office/powerpoint/2010/main" val="5221183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81</a:t>
            </a:fld>
            <a:endParaRPr lang="en-US"/>
          </a:p>
        </p:txBody>
      </p:sp>
    </p:spTree>
    <p:extLst>
      <p:ext uri="{BB962C8B-B14F-4D97-AF65-F5344CB8AC3E}">
        <p14:creationId xmlns:p14="http://schemas.microsoft.com/office/powerpoint/2010/main" val="624641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82</a:t>
            </a:fld>
            <a:endParaRPr lang="en-US"/>
          </a:p>
        </p:txBody>
      </p:sp>
    </p:spTree>
    <p:extLst>
      <p:ext uri="{BB962C8B-B14F-4D97-AF65-F5344CB8AC3E}">
        <p14:creationId xmlns:p14="http://schemas.microsoft.com/office/powerpoint/2010/main" val="14427162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83</a:t>
            </a:fld>
            <a:endParaRPr lang="en-US"/>
          </a:p>
        </p:txBody>
      </p:sp>
    </p:spTree>
    <p:extLst>
      <p:ext uri="{BB962C8B-B14F-4D97-AF65-F5344CB8AC3E}">
        <p14:creationId xmlns:p14="http://schemas.microsoft.com/office/powerpoint/2010/main" val="4947773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774509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85</a:t>
            </a:fld>
            <a:endParaRPr lang="en-US"/>
          </a:p>
        </p:txBody>
      </p:sp>
    </p:spTree>
    <p:extLst>
      <p:ext uri="{BB962C8B-B14F-4D97-AF65-F5344CB8AC3E}">
        <p14:creationId xmlns:p14="http://schemas.microsoft.com/office/powerpoint/2010/main" val="607811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Andrews</a:t>
            </a:r>
            <a:endParaRPr lang="en-US" dirty="0"/>
          </a:p>
        </p:txBody>
      </p:sp>
      <p:sp>
        <p:nvSpPr>
          <p:cNvPr id="4" name="Slide Number Placeholder 3"/>
          <p:cNvSpPr>
            <a:spLocks noGrp="1"/>
          </p:cNvSpPr>
          <p:nvPr>
            <p:ph type="sldNum" sz="quarter" idx="10"/>
          </p:nvPr>
        </p:nvSpPr>
        <p:spPr/>
        <p:txBody>
          <a:bodyPr/>
          <a:lstStyle/>
          <a:p>
            <a:fld id="{79110CAC-83B5-2A4E-B2A4-91220A16CE28}" type="slidenum">
              <a:rPr lang="en-US" smtClean="0"/>
              <a:t>86</a:t>
            </a:fld>
            <a:endParaRPr lang="en-US"/>
          </a:p>
        </p:txBody>
      </p:sp>
    </p:spTree>
    <p:extLst>
      <p:ext uri="{BB962C8B-B14F-4D97-AF65-F5344CB8AC3E}">
        <p14:creationId xmlns:p14="http://schemas.microsoft.com/office/powerpoint/2010/main" val="10297455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87</a:t>
            </a:fld>
            <a:endParaRPr lang="en-US"/>
          </a:p>
        </p:txBody>
      </p:sp>
    </p:spTree>
    <p:extLst>
      <p:ext uri="{BB962C8B-B14F-4D97-AF65-F5344CB8AC3E}">
        <p14:creationId xmlns:p14="http://schemas.microsoft.com/office/powerpoint/2010/main" val="861231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88</a:t>
            </a:fld>
            <a:endParaRPr lang="en-US"/>
          </a:p>
        </p:txBody>
      </p:sp>
    </p:spTree>
    <p:extLst>
      <p:ext uri="{BB962C8B-B14F-4D97-AF65-F5344CB8AC3E}">
        <p14:creationId xmlns:p14="http://schemas.microsoft.com/office/powerpoint/2010/main" val="6808128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62911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5116769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90</a:t>
            </a:fld>
            <a:endParaRPr lang="en-US"/>
          </a:p>
        </p:txBody>
      </p:sp>
    </p:spTree>
    <p:extLst>
      <p:ext uri="{BB962C8B-B14F-4D97-AF65-F5344CB8AC3E}">
        <p14:creationId xmlns:p14="http://schemas.microsoft.com/office/powerpoint/2010/main" val="1928445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91</a:t>
            </a:fld>
            <a:endParaRPr lang="en-US"/>
          </a:p>
        </p:txBody>
      </p:sp>
    </p:spTree>
    <p:extLst>
      <p:ext uri="{BB962C8B-B14F-4D97-AF65-F5344CB8AC3E}">
        <p14:creationId xmlns:p14="http://schemas.microsoft.com/office/powerpoint/2010/main" val="15565700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92</a:t>
            </a:fld>
            <a:endParaRPr lang="en-US"/>
          </a:p>
        </p:txBody>
      </p:sp>
    </p:spTree>
    <p:extLst>
      <p:ext uri="{BB962C8B-B14F-4D97-AF65-F5344CB8AC3E}">
        <p14:creationId xmlns:p14="http://schemas.microsoft.com/office/powerpoint/2010/main" val="6264543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93</a:t>
            </a:fld>
            <a:endParaRPr lang="en-US"/>
          </a:p>
        </p:txBody>
      </p:sp>
    </p:spTree>
    <p:extLst>
      <p:ext uri="{BB962C8B-B14F-4D97-AF65-F5344CB8AC3E}">
        <p14:creationId xmlns:p14="http://schemas.microsoft.com/office/powerpoint/2010/main" val="15630146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94</a:t>
            </a:fld>
            <a:endParaRPr lang="en-US"/>
          </a:p>
        </p:txBody>
      </p:sp>
    </p:spTree>
    <p:extLst>
      <p:ext uri="{BB962C8B-B14F-4D97-AF65-F5344CB8AC3E}">
        <p14:creationId xmlns:p14="http://schemas.microsoft.com/office/powerpoint/2010/main" val="15680255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95</a:t>
            </a:fld>
            <a:endParaRPr lang="en-US"/>
          </a:p>
        </p:txBody>
      </p:sp>
    </p:spTree>
    <p:extLst>
      <p:ext uri="{BB962C8B-B14F-4D97-AF65-F5344CB8AC3E}">
        <p14:creationId xmlns:p14="http://schemas.microsoft.com/office/powerpoint/2010/main" val="20338890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96</a:t>
            </a:fld>
            <a:endParaRPr lang="en-US"/>
          </a:p>
        </p:txBody>
      </p:sp>
    </p:spTree>
    <p:extLst>
      <p:ext uri="{BB962C8B-B14F-4D97-AF65-F5344CB8AC3E}">
        <p14:creationId xmlns:p14="http://schemas.microsoft.com/office/powerpoint/2010/main" val="20758691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97</a:t>
            </a:fld>
            <a:endParaRPr lang="en-US"/>
          </a:p>
        </p:txBody>
      </p:sp>
    </p:spTree>
    <p:extLst>
      <p:ext uri="{BB962C8B-B14F-4D97-AF65-F5344CB8AC3E}">
        <p14:creationId xmlns:p14="http://schemas.microsoft.com/office/powerpoint/2010/main" val="11138782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98</a:t>
            </a:fld>
            <a:endParaRPr lang="en-US"/>
          </a:p>
        </p:txBody>
      </p:sp>
    </p:spTree>
    <p:extLst>
      <p:ext uri="{BB962C8B-B14F-4D97-AF65-F5344CB8AC3E}">
        <p14:creationId xmlns:p14="http://schemas.microsoft.com/office/powerpoint/2010/main" val="13368976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99</a:t>
            </a:fld>
            <a:endParaRPr lang="en-US"/>
          </a:p>
        </p:txBody>
      </p:sp>
    </p:spTree>
    <p:extLst>
      <p:ext uri="{BB962C8B-B14F-4D97-AF65-F5344CB8AC3E}">
        <p14:creationId xmlns:p14="http://schemas.microsoft.com/office/powerpoint/2010/main" val="11812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4"/>
            <a:ext cx="10363200" cy="1470025"/>
          </a:xfrm>
          <a:prstGeom prst="rect">
            <a:avLst/>
          </a:prstGeom>
        </p:spPr>
        <p:txBody>
          <a:bodyPr/>
          <a:lstStyle>
            <a:lvl1pPr>
              <a:defRPr sz="255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738664"/>
          </a:xfrm>
          <a:prstGeom prst="rect">
            <a:avLst/>
          </a:prstGeom>
          <a:noFill/>
        </p:spPr>
        <p:txBody>
          <a:bodyPr wrap="square" rtlCol="0">
            <a:spAutoFit/>
          </a:bodyPr>
          <a:lstStyle/>
          <a:p>
            <a:pPr algn="ctr"/>
            <a:r>
              <a:rPr lang="en-US" sz="1800" b="0" i="0" dirty="0" err="1" smtClean="0">
                <a:solidFill>
                  <a:schemeClr val="tx1">
                    <a:lumMod val="75000"/>
                    <a:lumOff val="25000"/>
                  </a:schemeClr>
                </a:solidFill>
                <a:latin typeface="Karla" charset="0"/>
                <a:ea typeface="Karla" charset="0"/>
                <a:cs typeface="Karla" charset="0"/>
              </a:rPr>
              <a:t>Pavlos</a:t>
            </a:r>
            <a:r>
              <a:rPr lang="en-US" sz="1800" b="0" i="0" dirty="0" smtClean="0">
                <a:solidFill>
                  <a:schemeClr val="tx1">
                    <a:lumMod val="75000"/>
                    <a:lumOff val="25000"/>
                  </a:schemeClr>
                </a:solidFill>
                <a:latin typeface="Karla" charset="0"/>
                <a:ea typeface="Karla" charset="0"/>
                <a:cs typeface="Karla" charset="0"/>
              </a:rPr>
              <a:t> </a:t>
            </a:r>
            <a:r>
              <a:rPr lang="en-US" sz="1800" b="0" i="0" dirty="0" err="1" smtClean="0">
                <a:solidFill>
                  <a:schemeClr val="tx1">
                    <a:lumMod val="75000"/>
                    <a:lumOff val="25000"/>
                  </a:schemeClr>
                </a:solidFill>
                <a:latin typeface="Karla" charset="0"/>
                <a:ea typeface="Karla" charset="0"/>
                <a:cs typeface="Karla" charset="0"/>
              </a:rPr>
              <a:t>Protopapas</a:t>
            </a:r>
            <a:endParaRPr lang="en-US" sz="1800" b="0" i="0" dirty="0" smtClean="0">
              <a:solidFill>
                <a:schemeClr val="tx1">
                  <a:lumMod val="75000"/>
                  <a:lumOff val="25000"/>
                </a:schemeClr>
              </a:solidFill>
              <a:latin typeface="Karla" charset="0"/>
              <a:ea typeface="Karla" charset="0"/>
              <a:cs typeface="Karla" charset="0"/>
            </a:endParaRPr>
          </a:p>
          <a:p>
            <a:pPr algn="ctr"/>
            <a:r>
              <a:rPr lang="en-US" sz="1200" b="0" i="0" dirty="0" smtClean="0">
                <a:solidFill>
                  <a:schemeClr val="tx1">
                    <a:lumMod val="75000"/>
                    <a:lumOff val="25000"/>
                  </a:schemeClr>
                </a:solidFill>
                <a:latin typeface="Karla" charset="0"/>
                <a:ea typeface="Karla" charset="0"/>
                <a:cs typeface="Karla" charset="0"/>
              </a:rPr>
              <a:t>Institute for Applied</a:t>
            </a:r>
            <a:r>
              <a:rPr lang="en-US" sz="1200" b="0" i="0" baseline="0" dirty="0" smtClean="0">
                <a:solidFill>
                  <a:schemeClr val="tx1">
                    <a:lumMod val="75000"/>
                    <a:lumOff val="25000"/>
                  </a:schemeClr>
                </a:solidFill>
                <a:latin typeface="Karla" charset="0"/>
                <a:ea typeface="Karla" charset="0"/>
                <a:cs typeface="Karla" charset="0"/>
              </a:rPr>
              <a:t> Computational Science</a:t>
            </a:r>
          </a:p>
          <a:p>
            <a:pPr algn="ctr"/>
            <a:r>
              <a:rPr lang="en-US" sz="1200" b="0" i="0" baseline="0" dirty="0" smtClean="0">
                <a:solidFill>
                  <a:schemeClr val="tx1">
                    <a:lumMod val="75000"/>
                    <a:lumOff val="25000"/>
                  </a:schemeClr>
                </a:solidFill>
                <a:latin typeface="Karla" charset="0"/>
                <a:ea typeface="Karla" charset="0"/>
                <a:cs typeface="Karla" charset="0"/>
              </a:rPr>
              <a:t>Harvard</a:t>
            </a:r>
            <a:endParaRPr lang="en-US" sz="12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5" y="4428551"/>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a:lvl1pPr>
            <a:lvl2pPr marL="342887" indent="0">
              <a:buNone/>
              <a:defRPr sz="2100"/>
            </a:lvl2pPr>
            <a:lvl3pPr marL="685773" indent="0">
              <a:buNone/>
              <a:defRPr sz="1800"/>
            </a:lvl3pPr>
            <a:lvl4pPr marL="1028659" indent="0">
              <a:buNone/>
              <a:defRPr sz="1500"/>
            </a:lvl4pPr>
            <a:lvl5pPr marL="1371545" indent="0">
              <a:buNone/>
              <a:defRPr sz="1500"/>
            </a:lvl5pPr>
            <a:lvl6pPr marL="1714432" indent="0">
              <a:buNone/>
              <a:defRPr sz="1500"/>
            </a:lvl6pPr>
            <a:lvl7pPr marL="2057318" indent="0">
              <a:buNone/>
              <a:defRPr sz="1500"/>
            </a:lvl7pPr>
            <a:lvl8pPr marL="2400204" indent="0">
              <a:buNone/>
              <a:defRPr sz="1500"/>
            </a:lvl8pPr>
            <a:lvl9pPr marL="2743091"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0"/>
            </a:lvl1pPr>
            <a:lvl2pPr marL="342887" indent="0">
              <a:buNone/>
              <a:defRPr sz="900"/>
            </a:lvl2pPr>
            <a:lvl3pPr marL="685773" indent="0">
              <a:buNone/>
              <a:defRPr sz="750"/>
            </a:lvl3pPr>
            <a:lvl4pPr marL="1028659" indent="0">
              <a:buNone/>
              <a:defRPr sz="675"/>
            </a:lvl4pPr>
            <a:lvl5pPr marL="1371545" indent="0">
              <a:buNone/>
              <a:defRPr sz="675"/>
            </a:lvl5pPr>
            <a:lvl6pPr marL="1714432" indent="0">
              <a:buNone/>
              <a:defRPr sz="675"/>
            </a:lvl6pPr>
            <a:lvl7pPr marL="2057318" indent="0">
              <a:buNone/>
              <a:defRPr sz="675"/>
            </a:lvl7pPr>
            <a:lvl8pPr marL="2400204" indent="0">
              <a:buNone/>
              <a:defRPr sz="675"/>
            </a:lvl8pPr>
            <a:lvl9pPr marL="2743091"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sz="3200">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60"/>
            <a:ext cx="10327008" cy="2111143"/>
          </a:xfrm>
          <a:prstGeom prst="rect">
            <a:avLst/>
          </a:prstGeom>
          <a:ln>
            <a:noFill/>
          </a:ln>
        </p:spPr>
        <p:txBody>
          <a:bodyPr/>
          <a:lstStyle>
            <a:lvl1pPr marL="0" indent="0">
              <a:buNone/>
              <a:defRPr sz="2400">
                <a:solidFill>
                  <a:srgbClr val="464646"/>
                </a:solidFill>
                <a:latin typeface="Karla"/>
                <a:cs typeface="Karla"/>
              </a:defRPr>
            </a:lvl1pPr>
            <a:lvl2pPr>
              <a:defRPr sz="1600">
                <a:solidFill>
                  <a:srgbClr val="464646"/>
                </a:solidFill>
                <a:latin typeface="Karla"/>
                <a:cs typeface="Karla"/>
              </a:defRPr>
            </a:lvl2pPr>
            <a:lvl3pPr>
              <a:defRPr sz="1400">
                <a:solidFill>
                  <a:srgbClr val="464646"/>
                </a:solidFill>
                <a:latin typeface="Karla"/>
                <a:cs typeface="Karla"/>
              </a:defRPr>
            </a:lvl3pPr>
            <a:lvl4pPr>
              <a:defRPr sz="1400">
                <a:solidFill>
                  <a:srgbClr val="464646"/>
                </a:solidFill>
                <a:latin typeface="Karla"/>
                <a:cs typeface="Karla"/>
              </a:defRPr>
            </a:lvl4pPr>
            <a:lvl5pPr>
              <a:defRPr sz="14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3"/>
            <a:ext cx="3860800" cy="365125"/>
          </a:xfrm>
        </p:spPr>
        <p:txBody>
          <a:bodyPr/>
          <a:lstStyle/>
          <a:p>
            <a:endParaRPr lang="en-US"/>
          </a:p>
        </p:txBody>
      </p:sp>
      <p:sp>
        <p:nvSpPr>
          <p:cNvPr id="6" name="Slide Number Placeholder 5"/>
          <p:cNvSpPr>
            <a:spLocks noGrp="1"/>
          </p:cNvSpPr>
          <p:nvPr>
            <p:ph type="sldNum" sz="quarter" idx="12"/>
          </p:nvPr>
        </p:nvSpPr>
        <p:spPr>
          <a:xfrm>
            <a:off x="8570259" y="6331056"/>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3"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53741"/>
            <a:ext cx="475488" cy="475488"/>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9"/>
            <a:ext cx="10327008" cy="2111143"/>
          </a:xfrm>
          <a:prstGeom prst="rect">
            <a:avLst/>
          </a:prstGeom>
          <a:ln>
            <a:noFill/>
          </a:ln>
        </p:spPr>
        <p:txBody>
          <a:bodyPr/>
          <a:lstStyle>
            <a:lvl1pPr marL="0" indent="0">
              <a:buNone/>
              <a:defRPr sz="2100">
                <a:solidFill>
                  <a:srgbClr val="464646"/>
                </a:solidFill>
                <a:latin typeface="Karla"/>
                <a:cs typeface="Karla"/>
              </a:defRPr>
            </a:lvl1pPr>
            <a:lvl2pPr>
              <a:defRPr sz="1800">
                <a:solidFill>
                  <a:srgbClr val="464646"/>
                </a:solidFill>
                <a:latin typeface="Karla"/>
                <a:cs typeface="Karla"/>
              </a:defRPr>
            </a:lvl2pPr>
            <a:lvl3pPr>
              <a:defRPr sz="1500">
                <a:solidFill>
                  <a:srgbClr val="464646"/>
                </a:solidFill>
                <a:latin typeface="Karla"/>
                <a:cs typeface="Karla"/>
              </a:defRPr>
            </a:lvl3pPr>
            <a:lvl4pPr>
              <a:defRPr sz="1350">
                <a:solidFill>
                  <a:srgbClr val="464646"/>
                </a:solidFill>
                <a:latin typeface="Karla"/>
                <a:cs typeface="Karla"/>
              </a:defRPr>
            </a:lvl4pPr>
            <a:lvl5pPr>
              <a:defRPr sz="135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3"/>
            <a:ext cx="3860800" cy="365125"/>
          </a:xfrm>
        </p:spPr>
        <p:txBody>
          <a:bodyPr/>
          <a:lstStyle/>
          <a:p>
            <a:endParaRPr lang="en-US"/>
          </a:p>
        </p:txBody>
      </p:sp>
      <p:sp>
        <p:nvSpPr>
          <p:cNvPr id="6" name="Slide Number Placeholder 5"/>
          <p:cNvSpPr>
            <a:spLocks noGrp="1"/>
          </p:cNvSpPr>
          <p:nvPr>
            <p:ph type="sldNum" sz="quarter" idx="12"/>
          </p:nvPr>
        </p:nvSpPr>
        <p:spPr>
          <a:xfrm>
            <a:off x="8570259" y="6331056"/>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p:cNvGrpSpPr>
          <p:nvPr/>
        </p:nvGrpSpPr>
        <p:grpSpPr>
          <a:xfrm>
            <a:off x="667463"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64169"/>
            <a:ext cx="475488" cy="475488"/>
          </a:xfrm>
          <a:prstGeom prst="rect">
            <a:avLst/>
          </a:prstGeom>
        </p:spPr>
      </p:pic>
      <p:sp>
        <p:nvSpPr>
          <p:cNvPr id="12" name="TextBox 11"/>
          <p:cNvSpPr txBox="1"/>
          <p:nvPr/>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1500">
                <a:solidFill>
                  <a:schemeClr val="tx1">
                    <a:tint val="75000"/>
                  </a:schemeClr>
                </a:solidFill>
              </a:defRPr>
            </a:lvl1pPr>
            <a:lvl2pPr marL="342887" indent="0">
              <a:buNone/>
              <a:defRPr sz="1350">
                <a:solidFill>
                  <a:schemeClr val="tx1">
                    <a:tint val="75000"/>
                  </a:schemeClr>
                </a:solidFill>
              </a:defRPr>
            </a:lvl2pPr>
            <a:lvl3pPr marL="685773"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8"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5"/>
            <a:ext cx="53848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5"/>
            <a:ext cx="53848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3"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53741"/>
            <a:ext cx="475488" cy="475488"/>
          </a:xfrm>
          <a:prstGeom prst="rect">
            <a:avLst/>
          </a:prstGeom>
        </p:spPr>
      </p:pic>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8" name="TextBox 17"/>
          <p:cNvSpPr txBox="1"/>
          <p:nvPr/>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1800" b="1"/>
            </a:lvl1pPr>
            <a:lvl2pPr marL="342887" indent="0">
              <a:buNone/>
              <a:defRPr sz="1500" b="1"/>
            </a:lvl2pPr>
            <a:lvl3pPr marL="685773"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4"/>
            <a:ext cx="5389033" cy="639762"/>
          </a:xfrm>
          <a:prstGeom prst="rect">
            <a:avLst/>
          </a:prstGeom>
        </p:spPr>
        <p:txBody>
          <a:bodyPr anchor="b"/>
          <a:lstStyle>
            <a:lvl1pPr marL="0" indent="0">
              <a:buNone/>
              <a:defRPr sz="1800" b="1"/>
            </a:lvl1pPr>
            <a:lvl2pPr marL="342887" indent="0">
              <a:buNone/>
              <a:defRPr sz="1500" b="1"/>
            </a:lvl2pPr>
            <a:lvl3pPr marL="685773"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3/7/19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7"/>
            <a:ext cx="2844800" cy="365125"/>
          </a:xfrm>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3"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53741"/>
            <a:ext cx="475488" cy="475488"/>
          </a:xfrm>
          <a:prstGeom prst="rect">
            <a:avLst/>
          </a:prstGeom>
        </p:spPr>
      </p:pic>
      <p:grpSp>
        <p:nvGrpSpPr>
          <p:cNvPr id="15" name="Group 14"/>
          <p:cNvGrpSpPr>
            <a:grpSpLocks/>
          </p:cNvGrpSpPr>
          <p:nvPr/>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20" name="TextBox 19"/>
          <p:cNvSpPr txBox="1"/>
          <p:nvPr/>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27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A7E2330-536D-2343-85F2-147F226D6DA6}" type="datetime1">
              <a:rPr lang="en-US" smtClean="0"/>
              <a:t>3/7/19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7"/>
            <a:ext cx="2844800" cy="365125"/>
          </a:xfrm>
        </p:spPr>
        <p:txBody>
          <a:bodyPr/>
          <a:lstStyle/>
          <a:p>
            <a:fld id="{81B7CCDB-6D39-0547-B7B3-C80E39D6513A}" type="slidenum">
              <a:rPr lang="en-US" smtClean="0"/>
              <a:t>‹#›</a:t>
            </a:fld>
            <a:endParaRPr lang="en-US"/>
          </a:p>
        </p:txBody>
      </p:sp>
      <p:grpSp>
        <p:nvGrpSpPr>
          <p:cNvPr id="6" name="Group 5"/>
          <p:cNvGrpSpPr>
            <a:grpSpLocks/>
          </p:cNvGrpSpPr>
          <p:nvPr/>
        </p:nvGrpSpPr>
        <p:grpSpPr>
          <a:xfrm>
            <a:off x="667463"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53741"/>
            <a:ext cx="475488" cy="475488"/>
          </a:xfrm>
          <a:prstGeom prst="rect">
            <a:avLst/>
          </a:prstGeom>
        </p:spPr>
      </p:pic>
      <p:grpSp>
        <p:nvGrpSpPr>
          <p:cNvPr id="11" name="Group 10"/>
          <p:cNvGrpSpPr>
            <a:grpSpLocks/>
          </p:cNvGrpSpPr>
          <p:nvPr/>
        </p:nvGrpSpPr>
        <p:grpSpPr>
          <a:xfrm>
            <a:off x="667462" y="6153741"/>
            <a:ext cx="812363" cy="461756"/>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p:nvSpPr>
        <p:spPr>
          <a:xfrm>
            <a:off x="10363746" y="6111765"/>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3/7/19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grpSp>
        <p:nvGrpSpPr>
          <p:cNvPr id="5" name="Group 4"/>
          <p:cNvGrpSpPr>
            <a:grpSpLocks/>
          </p:cNvGrpSpPr>
          <p:nvPr/>
        </p:nvGrpSpPr>
        <p:grpSpPr>
          <a:xfrm>
            <a:off x="667463"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401640" y="6061490"/>
            <a:ext cx="1013419" cy="219291"/>
          </a:xfrm>
          <a:prstGeom prst="rect">
            <a:avLst/>
          </a:prstGeom>
          <a:noFill/>
        </p:spPr>
        <p:txBody>
          <a:bodyPr wrap="none" rtlCol="0">
            <a:spAutoFit/>
          </a:bodyPr>
          <a:lstStyle/>
          <a:p>
            <a:r>
              <a:rPr lang="en-US" sz="825" cap="small" baseline="0" dirty="0" err="1" smtClean="0">
                <a:solidFill>
                  <a:schemeClr val="tx1">
                    <a:lumMod val="50000"/>
                    <a:lumOff val="50000"/>
                  </a:schemeClr>
                </a:solidFill>
                <a:latin typeface="Karla" charset="0"/>
                <a:ea typeface="Karla" charset="0"/>
                <a:cs typeface="Karla" charset="0"/>
              </a:rPr>
              <a:t>Pavlos</a:t>
            </a:r>
            <a:r>
              <a:rPr lang="en-US" sz="825" cap="small" baseline="0" dirty="0" smtClean="0">
                <a:solidFill>
                  <a:schemeClr val="tx1">
                    <a:lumMod val="50000"/>
                    <a:lumOff val="50000"/>
                  </a:schemeClr>
                </a:solidFill>
                <a:latin typeface="Karla" charset="0"/>
                <a:ea typeface="Karla" charset="0"/>
                <a:cs typeface="Karla" charset="0"/>
              </a:rPr>
              <a:t> </a:t>
            </a:r>
            <a:r>
              <a:rPr lang="en-US" sz="825" cap="small" baseline="0" dirty="0" err="1" smtClean="0">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9"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050"/>
            </a:lvl1pPr>
            <a:lvl2pPr marL="342887" indent="0">
              <a:buNone/>
              <a:defRPr sz="900"/>
            </a:lvl2pPr>
            <a:lvl3pPr marL="685773" indent="0">
              <a:buNone/>
              <a:defRPr sz="750"/>
            </a:lvl3pPr>
            <a:lvl4pPr marL="1028659" indent="0">
              <a:buNone/>
              <a:defRPr sz="675"/>
            </a:lvl4pPr>
            <a:lvl5pPr marL="1371545" indent="0">
              <a:buNone/>
              <a:defRPr sz="675"/>
            </a:lvl5pPr>
            <a:lvl6pPr marL="1714432" indent="0">
              <a:buNone/>
              <a:defRPr sz="675"/>
            </a:lvl6pPr>
            <a:lvl7pPr marL="2057318" indent="0">
              <a:buNone/>
              <a:defRPr sz="675"/>
            </a:lvl7pPr>
            <a:lvl8pPr marL="2400204" indent="0">
              <a:buNone/>
              <a:defRPr sz="675"/>
            </a:lvl8pPr>
            <a:lvl9pPr marL="2743091"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A7E2330-536D-2343-85F2-147F226D6DA6}" type="datetime1">
              <a:rPr lang="en-US" smtClean="0"/>
              <a:t>3/7/19</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41759611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hf hdr="0" ftr="0" dt="0"/>
  <p:txStyles>
    <p:titleStyle>
      <a:lvl1pPr algn="ctr" defTabSz="342887" rtl="0" eaLnBrk="1" latinLnBrk="0" hangingPunct="1">
        <a:spcBef>
          <a:spcPct val="0"/>
        </a:spcBef>
        <a:buNone/>
        <a:defRPr sz="2400" kern="1200" baseline="0">
          <a:solidFill>
            <a:schemeClr val="tx1"/>
          </a:solidFill>
          <a:latin typeface="Karla"/>
          <a:ea typeface="+mj-ea"/>
          <a:cs typeface="Karla"/>
        </a:defRPr>
      </a:lvl1pPr>
    </p:titleStyle>
    <p:bodyStyle>
      <a:lvl1pPr marL="257165" indent="-257165" algn="l" defTabSz="342887" rtl="0" eaLnBrk="1" latinLnBrk="0" hangingPunct="1">
        <a:spcBef>
          <a:spcPct val="20000"/>
        </a:spcBef>
        <a:buFont typeface="Arial"/>
        <a:buChar char="•"/>
        <a:defRPr sz="2400" kern="1200">
          <a:solidFill>
            <a:schemeClr val="tx1"/>
          </a:solidFill>
          <a:latin typeface="+mn-lt"/>
          <a:ea typeface="+mn-ea"/>
          <a:cs typeface="+mn-cs"/>
        </a:defRPr>
      </a:lvl1pPr>
      <a:lvl2pPr marL="557190" indent="-214304" algn="l" defTabSz="342887" rtl="0" eaLnBrk="1" latinLnBrk="0" hangingPunct="1">
        <a:spcBef>
          <a:spcPct val="20000"/>
        </a:spcBef>
        <a:buFont typeface="Arial"/>
        <a:buChar char="–"/>
        <a:defRPr sz="2100" kern="1200">
          <a:solidFill>
            <a:schemeClr val="tx1"/>
          </a:solidFill>
          <a:latin typeface="+mn-lt"/>
          <a:ea typeface="+mn-ea"/>
          <a:cs typeface="+mn-cs"/>
        </a:defRPr>
      </a:lvl2pPr>
      <a:lvl3pPr marL="857216" indent="-171443" algn="l" defTabSz="342887" rtl="0" eaLnBrk="1" latinLnBrk="0" hangingPunct="1">
        <a:spcBef>
          <a:spcPct val="20000"/>
        </a:spcBef>
        <a:buFont typeface="Arial"/>
        <a:buChar char="•"/>
        <a:defRPr sz="1800" kern="1200">
          <a:solidFill>
            <a:schemeClr val="tx1"/>
          </a:solidFill>
          <a:latin typeface="+mn-lt"/>
          <a:ea typeface="+mn-ea"/>
          <a:cs typeface="+mn-cs"/>
        </a:defRPr>
      </a:lvl3pPr>
      <a:lvl4pPr marL="1200102" indent="-171443" algn="l" defTabSz="342887" rtl="0" eaLnBrk="1" latinLnBrk="0" hangingPunct="1">
        <a:spcBef>
          <a:spcPct val="20000"/>
        </a:spcBef>
        <a:buFont typeface="Arial"/>
        <a:buChar char="–"/>
        <a:defRPr sz="1500" kern="1200">
          <a:solidFill>
            <a:schemeClr val="tx1"/>
          </a:solidFill>
          <a:latin typeface="+mn-lt"/>
          <a:ea typeface="+mn-ea"/>
          <a:cs typeface="+mn-cs"/>
        </a:defRPr>
      </a:lvl4pPr>
      <a:lvl5pPr marL="1542988" indent="-171443" algn="l" defTabSz="342887" rtl="0" eaLnBrk="1" latinLnBrk="0" hangingPunct="1">
        <a:spcBef>
          <a:spcPct val="20000"/>
        </a:spcBef>
        <a:buFont typeface="Arial"/>
        <a:buChar char="»"/>
        <a:defRPr sz="1500" kern="1200">
          <a:solidFill>
            <a:schemeClr val="tx1"/>
          </a:solidFill>
          <a:latin typeface="+mn-lt"/>
          <a:ea typeface="+mn-ea"/>
          <a:cs typeface="+mn-cs"/>
        </a:defRPr>
      </a:lvl5pPr>
      <a:lvl6pPr marL="1885874" indent="-171443" algn="l" defTabSz="342887" rtl="0" eaLnBrk="1" latinLnBrk="0" hangingPunct="1">
        <a:spcBef>
          <a:spcPct val="20000"/>
        </a:spcBef>
        <a:buFont typeface="Arial"/>
        <a:buChar char="•"/>
        <a:defRPr sz="1500" kern="1200">
          <a:solidFill>
            <a:schemeClr val="tx1"/>
          </a:solidFill>
          <a:latin typeface="+mn-lt"/>
          <a:ea typeface="+mn-ea"/>
          <a:cs typeface="+mn-cs"/>
        </a:defRPr>
      </a:lvl6pPr>
      <a:lvl7pPr marL="2228761" indent="-171443" algn="l" defTabSz="342887" rtl="0" eaLnBrk="1" latinLnBrk="0" hangingPunct="1">
        <a:spcBef>
          <a:spcPct val="20000"/>
        </a:spcBef>
        <a:buFont typeface="Arial"/>
        <a:buChar char="•"/>
        <a:defRPr sz="1500" kern="1200">
          <a:solidFill>
            <a:schemeClr val="tx1"/>
          </a:solidFill>
          <a:latin typeface="+mn-lt"/>
          <a:ea typeface="+mn-ea"/>
          <a:cs typeface="+mn-cs"/>
        </a:defRPr>
      </a:lvl7pPr>
      <a:lvl8pPr marL="2571647" indent="-171443" algn="l" defTabSz="342887" rtl="0" eaLnBrk="1" latinLnBrk="0" hangingPunct="1">
        <a:spcBef>
          <a:spcPct val="20000"/>
        </a:spcBef>
        <a:buFont typeface="Arial"/>
        <a:buChar char="•"/>
        <a:defRPr sz="1500" kern="1200">
          <a:solidFill>
            <a:schemeClr val="tx1"/>
          </a:solidFill>
          <a:latin typeface="+mn-lt"/>
          <a:ea typeface="+mn-ea"/>
          <a:cs typeface="+mn-cs"/>
        </a:defRPr>
      </a:lvl8pPr>
      <a:lvl9pPr marL="2914533" indent="-171443" algn="l" defTabSz="342887"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7" rtl="0" eaLnBrk="1" latinLnBrk="0" hangingPunct="1">
        <a:defRPr sz="1350" kern="1200">
          <a:solidFill>
            <a:schemeClr val="tx1"/>
          </a:solidFill>
          <a:latin typeface="+mn-lt"/>
          <a:ea typeface="+mn-ea"/>
          <a:cs typeface="+mn-cs"/>
        </a:defRPr>
      </a:lvl1pPr>
      <a:lvl2pPr marL="342887" algn="l" defTabSz="342887" rtl="0" eaLnBrk="1" latinLnBrk="0" hangingPunct="1">
        <a:defRPr sz="1350" kern="1200">
          <a:solidFill>
            <a:schemeClr val="tx1"/>
          </a:solidFill>
          <a:latin typeface="+mn-lt"/>
          <a:ea typeface="+mn-ea"/>
          <a:cs typeface="+mn-cs"/>
        </a:defRPr>
      </a:lvl2pPr>
      <a:lvl3pPr marL="685773" algn="l" defTabSz="342887" rtl="0" eaLnBrk="1" latinLnBrk="0" hangingPunct="1">
        <a:defRPr sz="1350" kern="1200">
          <a:solidFill>
            <a:schemeClr val="tx1"/>
          </a:solidFill>
          <a:latin typeface="+mn-lt"/>
          <a:ea typeface="+mn-ea"/>
          <a:cs typeface="+mn-cs"/>
        </a:defRPr>
      </a:lvl3pPr>
      <a:lvl4pPr marL="1028659" algn="l" defTabSz="342887" rtl="0" eaLnBrk="1" latinLnBrk="0" hangingPunct="1">
        <a:defRPr sz="1350" kern="1200">
          <a:solidFill>
            <a:schemeClr val="tx1"/>
          </a:solidFill>
          <a:latin typeface="+mn-lt"/>
          <a:ea typeface="+mn-ea"/>
          <a:cs typeface="+mn-cs"/>
        </a:defRPr>
      </a:lvl4pPr>
      <a:lvl5pPr marL="1371545" algn="l" defTabSz="342887" rtl="0" eaLnBrk="1" latinLnBrk="0" hangingPunct="1">
        <a:defRPr sz="1350" kern="1200">
          <a:solidFill>
            <a:schemeClr val="tx1"/>
          </a:solidFill>
          <a:latin typeface="+mn-lt"/>
          <a:ea typeface="+mn-ea"/>
          <a:cs typeface="+mn-cs"/>
        </a:defRPr>
      </a:lvl5pPr>
      <a:lvl6pPr marL="1714432" algn="l" defTabSz="342887" rtl="0" eaLnBrk="1" latinLnBrk="0" hangingPunct="1">
        <a:defRPr sz="1350" kern="1200">
          <a:solidFill>
            <a:schemeClr val="tx1"/>
          </a:solidFill>
          <a:latin typeface="+mn-lt"/>
          <a:ea typeface="+mn-ea"/>
          <a:cs typeface="+mn-cs"/>
        </a:defRPr>
      </a:lvl6pPr>
      <a:lvl7pPr marL="2057318" algn="l" defTabSz="342887" rtl="0" eaLnBrk="1" latinLnBrk="0" hangingPunct="1">
        <a:defRPr sz="1350" kern="1200">
          <a:solidFill>
            <a:schemeClr val="tx1"/>
          </a:solidFill>
          <a:latin typeface="+mn-lt"/>
          <a:ea typeface="+mn-ea"/>
          <a:cs typeface="+mn-cs"/>
        </a:defRPr>
      </a:lvl7pPr>
      <a:lvl8pPr marL="2400204" algn="l" defTabSz="342887" rtl="0" eaLnBrk="1" latinLnBrk="0" hangingPunct="1">
        <a:defRPr sz="1350" kern="1200">
          <a:solidFill>
            <a:schemeClr val="tx1"/>
          </a:solidFill>
          <a:latin typeface="+mn-lt"/>
          <a:ea typeface="+mn-ea"/>
          <a:cs typeface="+mn-cs"/>
        </a:defRPr>
      </a:lvl8pPr>
      <a:lvl9pPr marL="2743091" algn="l" defTabSz="34288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svg"/><Relationship Id="rId5" Type="http://schemas.openxmlformats.org/officeDocument/2006/relationships/image" Target="../media/image25.png"/><Relationship Id="rId6" Type="http://schemas.openxmlformats.org/officeDocument/2006/relationships/image" Target="../media/image8.svg"/><Relationship Id="rId7" Type="http://schemas.openxmlformats.org/officeDocument/2006/relationships/image" Target="../media/image26.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6.svg"/><Relationship Id="rId5" Type="http://schemas.openxmlformats.org/officeDocument/2006/relationships/image" Target="../media/image25.png"/><Relationship Id="rId6" Type="http://schemas.openxmlformats.org/officeDocument/2006/relationships/image" Target="../media/image8.svg"/><Relationship Id="rId7" Type="http://schemas.openxmlformats.org/officeDocument/2006/relationships/image" Target="../media/image27.png"/><Relationship Id="rId8" Type="http://schemas.openxmlformats.org/officeDocument/2006/relationships/image" Target="../media/image12.svg"/><Relationship Id="rId9" Type="http://schemas.openxmlformats.org/officeDocument/2006/relationships/image" Target="../media/image28.png"/><Relationship Id="rId10" Type="http://schemas.openxmlformats.org/officeDocument/2006/relationships/image" Target="../media/image14.svg"/></Relationships>
</file>

<file path=ppt/slides/_rels/slide19.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6.svg"/><Relationship Id="rId13" Type="http://schemas.openxmlformats.org/officeDocument/2006/relationships/image" Target="../media/image6.sv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4.svg"/><Relationship Id="rId5" Type="http://schemas.openxmlformats.org/officeDocument/2006/relationships/image" Target="../media/image25.png"/><Relationship Id="rId6" Type="http://schemas.openxmlformats.org/officeDocument/2006/relationships/image" Target="../media/image8.svg"/><Relationship Id="rId7" Type="http://schemas.openxmlformats.org/officeDocument/2006/relationships/image" Target="../media/image27.png"/><Relationship Id="rId8" Type="http://schemas.openxmlformats.org/officeDocument/2006/relationships/image" Target="../media/image12.svg"/><Relationship Id="rId9" Type="http://schemas.openxmlformats.org/officeDocument/2006/relationships/image" Target="../media/image29.png"/><Relationship Id="rId10"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svg"/><Relationship Id="rId5" Type="http://schemas.openxmlformats.org/officeDocument/2006/relationships/image" Target="../media/image25.png"/><Relationship Id="rId6" Type="http://schemas.openxmlformats.org/officeDocument/2006/relationships/image" Target="../media/image8.svg"/><Relationship Id="rId7" Type="http://schemas.openxmlformats.org/officeDocument/2006/relationships/image" Target="../media/image26.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9.svg"/><Relationship Id="rId12" Type="http://schemas.openxmlformats.org/officeDocument/2006/relationships/image" Target="../media/image24.png"/><Relationship Id="rId13" Type="http://schemas.openxmlformats.org/officeDocument/2006/relationships/image" Target="../media/image6.svg"/><Relationship Id="rId14" Type="http://schemas.openxmlformats.org/officeDocument/2006/relationships/image" Target="../media/image6.sv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5" Type="http://schemas.openxmlformats.org/officeDocument/2006/relationships/image" Target="../media/image8.svg"/><Relationship Id="rId6" Type="http://schemas.openxmlformats.org/officeDocument/2006/relationships/image" Target="../media/image29.png"/><Relationship Id="rId7" Type="http://schemas.openxmlformats.org/officeDocument/2006/relationships/image" Target="../media/image16.svg"/><Relationship Id="rId8" Type="http://schemas.openxmlformats.org/officeDocument/2006/relationships/image" Target="../media/image30.png"/><Relationship Id="rId9" Type="http://schemas.openxmlformats.org/officeDocument/2006/relationships/image" Target="../media/image18.svg"/><Relationship Id="rId10"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8.svg"/><Relationship Id="rId5" Type="http://schemas.openxmlformats.org/officeDocument/2006/relationships/image" Target="../media/image29.png"/><Relationship Id="rId6" Type="http://schemas.openxmlformats.org/officeDocument/2006/relationships/image" Target="../media/image16.svg"/><Relationship Id="rId7" Type="http://schemas.openxmlformats.org/officeDocument/2006/relationships/image" Target="../media/image24.png"/><Relationship Id="rId8" Type="http://schemas.openxmlformats.org/officeDocument/2006/relationships/image" Target="../media/image6.svg"/><Relationship Id="rId9" Type="http://schemas.openxmlformats.org/officeDocument/2006/relationships/image" Target="../media/image30.png"/><Relationship Id="rId10"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6.svg"/><Relationship Id="rId5" Type="http://schemas.openxmlformats.org/officeDocument/2006/relationships/image" Target="../media/image30.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6.svg"/><Relationship Id="rId5" Type="http://schemas.openxmlformats.org/officeDocument/2006/relationships/image" Target="../media/image30.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6.svg"/><Relationship Id="rId5" Type="http://schemas.openxmlformats.org/officeDocument/2006/relationships/image" Target="../media/image30.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6.svg"/><Relationship Id="rId5" Type="http://schemas.openxmlformats.org/officeDocument/2006/relationships/image" Target="../media/image30.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oleObject" Target="../embeddings/oleObject1.bin"/><Relationship Id="rId7" Type="http://schemas.openxmlformats.org/officeDocument/2006/relationships/image" Target="../media/image31.emf"/><Relationship Id="rId8" Type="http://schemas.openxmlformats.org/officeDocument/2006/relationships/oleObject" Target="../embeddings/oleObject2.bin"/><Relationship Id="rId9" Type="http://schemas.openxmlformats.org/officeDocument/2006/relationships/image" Target="../media/image32.emf"/><Relationship Id="rId10" Type="http://schemas.openxmlformats.org/officeDocument/2006/relationships/oleObject" Target="../embeddings/oleObject3.bin"/><Relationship Id="rId11" Type="http://schemas.openxmlformats.org/officeDocument/2006/relationships/image" Target="../media/image3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35.png"/><Relationship Id="rId5" Type="http://schemas.openxmlformats.org/officeDocument/2006/relationships/oleObject" Target="../embeddings/oleObject4.bin"/><Relationship Id="rId6" Type="http://schemas.openxmlformats.org/officeDocument/2006/relationships/image" Target="../media/image31.emf"/><Relationship Id="rId7" Type="http://schemas.openxmlformats.org/officeDocument/2006/relationships/oleObject" Target="../embeddings/oleObject5.bin"/><Relationship Id="rId8" Type="http://schemas.openxmlformats.org/officeDocument/2006/relationships/image" Target="../media/image32.emf"/><Relationship Id="rId9" Type="http://schemas.openxmlformats.org/officeDocument/2006/relationships/oleObject" Target="../embeddings/oleObject6.bin"/><Relationship Id="rId10" Type="http://schemas.openxmlformats.org/officeDocument/2006/relationships/image" Target="../media/image3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35.png"/><Relationship Id="rId5" Type="http://schemas.openxmlformats.org/officeDocument/2006/relationships/oleObject" Target="../embeddings/oleObject7.bin"/><Relationship Id="rId6"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8.bin"/><Relationship Id="rId5" Type="http://schemas.openxmlformats.org/officeDocument/2006/relationships/image" Target="../media/image36.emf"/><Relationship Id="rId6" Type="http://schemas.openxmlformats.org/officeDocument/2006/relationships/oleObject" Target="../embeddings/oleObject9.bin"/><Relationship Id="rId7" Type="http://schemas.openxmlformats.org/officeDocument/2006/relationships/image" Target="../media/image37.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030.png"/><Relationship Id="rId5" Type="http://schemas.openxmlformats.org/officeDocument/2006/relationships/image" Target="../media/image40.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06.png"/><Relationship Id="rId5" Type="http://schemas.openxmlformats.org/officeDocument/2006/relationships/image" Target="../media/image42.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arxiv.org/abs/1609.0515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github.com/soumith/ganhack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1.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3.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80.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emf"/><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emf"/><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67.tiff"/><Relationship Id="rId4" Type="http://schemas.openxmlformats.org/officeDocument/2006/relationships/image" Target="../media/image66.emf"/><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8.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65.tif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0.tiff"/></Relationships>
</file>

<file path=ppt/slides/_rels/slide89.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0.tiff"/><Relationship Id="rId5"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0.tiff"/><Relationship Id="rId5"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0.tiff"/><Relationship Id="rId5"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65.tiff"/><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9.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5.tiff"/></Relationships>
</file>

<file path=ppt/slides/_rels/slide97.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hyperlink" Target="https://github.com/tensorflow/cleverhans" TargetMode="External"/><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tiff"/><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6: GANS </a:t>
            </a:r>
            <a:r>
              <a:rPr lang="en-US" sz="3600" dirty="0" smtClean="0"/>
              <a:t>and Adversarial Networks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5.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6891317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681751"/>
            <a:ext cx="11493416" cy="767276"/>
          </a:xfrm>
        </p:spPr>
        <p:txBody>
          <a:bodyPr/>
          <a:lstStyle/>
          <a:p>
            <a:endParaRPr lang="en-US" dirty="0"/>
          </a:p>
        </p:txBody>
      </p:sp>
      <p:sp>
        <p:nvSpPr>
          <p:cNvPr id="5" name="Content Placeholder 4"/>
          <p:cNvSpPr>
            <a:spLocks noGrp="1"/>
          </p:cNvSpPr>
          <p:nvPr>
            <p:ph idx="1"/>
          </p:nvPr>
        </p:nvSpPr>
        <p:spPr>
          <a:xfrm>
            <a:off x="833415" y="1482556"/>
            <a:ext cx="10327008" cy="4388853"/>
          </a:xfrm>
        </p:spPr>
        <p:txBody>
          <a:bodyPr anchor="ctr"/>
          <a:lstStyle/>
          <a:p>
            <a:pPr algn="ctr"/>
            <a:r>
              <a:rPr lang="en-US" sz="6000" dirty="0" smtClean="0"/>
              <a:t>Thank you. </a:t>
            </a:r>
          </a:p>
          <a:p>
            <a:r>
              <a:rPr lang="en-US" dirty="0" smtClean="0"/>
              <a:t> </a:t>
            </a:r>
            <a:endParaRPr lang="en-US" dirty="0"/>
          </a:p>
        </p:txBody>
      </p:sp>
    </p:spTree>
    <p:extLst>
      <p:ext uri="{BB962C8B-B14F-4D97-AF65-F5344CB8AC3E}">
        <p14:creationId xmlns:p14="http://schemas.microsoft.com/office/powerpoint/2010/main" val="1622563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a:t>In this </a:t>
            </a:r>
            <a:r>
              <a:rPr lang="en-US" dirty="0" smtClean="0"/>
              <a:t>lecture we’re </a:t>
            </a:r>
            <a:r>
              <a:rPr lang="en-US" dirty="0"/>
              <a:t>going to look at a completely different approach to generating data that is like the training data. </a:t>
            </a:r>
          </a:p>
          <a:p>
            <a:endParaRPr lang="en-US" dirty="0"/>
          </a:p>
          <a:p>
            <a:r>
              <a:rPr lang="en-US" dirty="0"/>
              <a:t>This technique lets us generate types of data that go far beyond what a VAE offers</a:t>
            </a:r>
            <a:r>
              <a:rPr lang="en-US" dirty="0" smtClean="0"/>
              <a:t>.</a:t>
            </a:r>
          </a:p>
          <a:p>
            <a:endParaRPr lang="en-US" dirty="0"/>
          </a:p>
          <a:p>
            <a:r>
              <a:rPr lang="en-US" b="1" dirty="0" smtClean="0"/>
              <a:t>Generative </a:t>
            </a:r>
            <a:r>
              <a:rPr lang="en-US" b="1" dirty="0"/>
              <a:t>Adversarial Network</a:t>
            </a:r>
            <a:r>
              <a:rPr lang="en-US" dirty="0"/>
              <a:t>, or </a:t>
            </a:r>
            <a:r>
              <a:rPr lang="en-US" b="1" dirty="0"/>
              <a:t>GAN</a:t>
            </a:r>
            <a:r>
              <a:rPr lang="en-US" dirty="0"/>
              <a:t>. </a:t>
            </a:r>
            <a:endParaRPr lang="en-US" dirty="0" smtClean="0"/>
          </a:p>
          <a:p>
            <a:r>
              <a:rPr lang="en-US" dirty="0" smtClean="0"/>
              <a:t>It’s </a:t>
            </a:r>
            <a:r>
              <a:rPr lang="en-US" dirty="0"/>
              <a:t>based on a </a:t>
            </a:r>
            <a:r>
              <a:rPr lang="en-US" dirty="0" smtClean="0"/>
              <a:t>smart idea where </a:t>
            </a:r>
            <a:r>
              <a:rPr lang="en-US" dirty="0"/>
              <a:t>two different </a:t>
            </a:r>
            <a:r>
              <a:rPr lang="en-US" dirty="0" smtClean="0"/>
              <a:t>networks </a:t>
            </a:r>
            <a:r>
              <a:rPr lang="en-US" dirty="0"/>
              <a:t>are </a:t>
            </a:r>
            <a:r>
              <a:rPr lang="en-US" dirty="0" smtClean="0"/>
              <a:t>put against </a:t>
            </a:r>
            <a:r>
              <a:rPr lang="en-US" dirty="0"/>
              <a:t>one another, with the goal of getting one network to create new samples that are different from the training data, but are so close that the other network can’t tell which are </a:t>
            </a:r>
            <a:r>
              <a:rPr lang="en-US" dirty="0" smtClean="0"/>
              <a:t>synthetic </a:t>
            </a:r>
            <a:r>
              <a:rPr lang="en-US" dirty="0"/>
              <a:t>and which belong to the original training set. </a:t>
            </a:r>
            <a:endParaRPr lang="en-US" dirty="0"/>
          </a:p>
          <a:p>
            <a:endParaRPr lang="en-US" dirty="0" smtClean="0"/>
          </a:p>
          <a:p>
            <a:endParaRPr lang="en-US" dirty="0"/>
          </a:p>
          <a:p>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a:t>
                </a:r>
                <a:r>
                  <a:rPr lang="en-US" dirty="0" smtClean="0"/>
                  <a:t>know that </a:t>
                </a:r>
                <a:r>
                  <a:rPr lang="en-US" dirty="0" smtClean="0"/>
                  <a:t>Neural Networks are great in learning complex functions.  </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pic>
        <p:nvPicPr>
          <p:cNvPr id="6" name="Picture 5">
            <a:extLst>
              <a:ext uri="{FF2B5EF4-FFF2-40B4-BE49-F238E27FC236}">
                <a16:creationId xmlns:a16="http://schemas.microsoft.com/office/drawing/2014/main" xmlns=""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2346960" y="3705533"/>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17</a:t>
            </a:fld>
            <a:endParaRPr lang="en-US"/>
          </a:p>
        </p:txBody>
      </p:sp>
      <p:sp>
        <p:nvSpPr>
          <p:cNvPr id="8" name="TextBox 7">
            <a:extLst>
              <a:ext uri="{FF2B5EF4-FFF2-40B4-BE49-F238E27FC236}">
                <a16:creationId xmlns:a16="http://schemas.microsoft.com/office/drawing/2014/main" xmlns=""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a16="http://schemas.microsoft.com/office/drawing/2014/main" xmlns=""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xmlns=""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xmlns=""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a16="http://schemas.microsoft.com/office/drawing/2014/main" xmlns=""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xmlns=""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a16="http://schemas.microsoft.com/office/drawing/2014/main" xmlns="" id="{DF4F8075-E976-4BEE-996E-70D668C35B4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a16="http://schemas.microsoft.com/office/drawing/2014/main" xmlns="" id="{5A1F0F4B-04D0-4510-9B5E-CA2212FDE31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a16="http://schemas.microsoft.com/office/drawing/2014/main" xmlns="" id="{B322B58B-76DE-4C8A-A9F1-5D25E1E22F0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a16="http://schemas.microsoft.com/office/drawing/2014/main" xmlns=""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a16="http://schemas.microsoft.com/office/drawing/2014/main" xmlns="" id="{06DC95F8-853A-43D0-8648-458C1B55DF0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a16="http://schemas.microsoft.com/office/drawing/2014/main" xmlns=""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a16="http://schemas.microsoft.com/office/drawing/2014/main" xmlns=""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a:xfrm>
            <a:off x="349292" y="216531"/>
            <a:ext cx="11493416" cy="767276"/>
          </a:xfrm>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18</a:t>
            </a:fld>
            <a:endParaRPr lang="en-US"/>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a16="http://schemas.microsoft.com/office/drawing/2014/main" xmlns="" id="{0263AE85-B20E-4F79-B387-C258E05E3F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a16="http://schemas.microsoft.com/office/drawing/2014/main" xmlns=""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a16="http://schemas.microsoft.com/office/drawing/2014/main" xmlns=""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a16="http://schemas.microsoft.com/office/drawing/2014/main" xmlns="" id="{6FC8F9B6-FF3E-41FD-9B8C-3A2B5DC582F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a16="http://schemas.microsoft.com/office/drawing/2014/main" xmlns=""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a16="http://schemas.microsoft.com/office/drawing/2014/main" xmlns=""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a16="http://schemas.microsoft.com/office/drawing/2014/main" xmlns="" id="{6C944814-85A4-44DC-BF39-B701A5D4653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a16="http://schemas.microsoft.com/office/drawing/2014/main" xmlns="" id="{7F545886-C2FD-4CC2-B42F-03AE34572B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a16="http://schemas.microsoft.com/office/drawing/2014/main" xmlns=""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a16="http://schemas.microsoft.com/office/drawing/2014/main" xmlns=""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a16="http://schemas.microsoft.com/office/drawing/2014/main" xmlns="" id="{B96E95D7-9FF9-4137-8A3F-C4530B02513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a16="http://schemas.microsoft.com/office/drawing/2014/main" xmlns=""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a16="http://schemas.microsoft.com/office/drawing/2014/main" xmlns=""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a16="http://schemas.microsoft.com/office/drawing/2014/main" xmlns=""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a16="http://schemas.microsoft.com/office/drawing/2014/main" xmlns=""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a16="http://schemas.microsoft.com/office/drawing/2014/main" xmlns="" id="{9C9A96AC-2E1B-4322-93E0-82998D2BAA7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a16="http://schemas.microsoft.com/office/drawing/2014/main" xmlns=""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a16="http://schemas.microsoft.com/office/drawing/2014/main" xmlns=""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a16="http://schemas.microsoft.com/office/drawing/2014/main" xmlns=""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a16="http://schemas.microsoft.com/office/drawing/2014/main" xmlns=""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a16="http://schemas.microsoft.com/office/drawing/2014/main" xmlns="" id="{9BB09C7D-8560-4CCD-B859-F91A6F75A11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a16="http://schemas.microsoft.com/office/drawing/2014/main" xmlns=""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a16="http://schemas.microsoft.com/office/drawing/2014/main" xmlns=""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a16="http://schemas.microsoft.com/office/drawing/2014/main" xmlns=""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a16="http://schemas.microsoft.com/office/drawing/2014/main" xmlns=""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a16="http://schemas.microsoft.com/office/drawing/2014/main" xmlns="" id="{A01CA6B1-D860-406D-BC37-25A60A9716F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a16="http://schemas.microsoft.com/office/drawing/2014/main" xmlns=""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a16="http://schemas.microsoft.com/office/drawing/2014/main" xmlns=""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a16="http://schemas.microsoft.com/office/drawing/2014/main" xmlns="" id="{52C7BD7F-69FF-4BF9-B5E1-DE14527031E4}"/>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a16="http://schemas.microsoft.com/office/drawing/2014/main" xmlns=""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a16="http://schemas.microsoft.com/office/drawing/2014/main" xmlns=""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a16="http://schemas.microsoft.com/office/drawing/2014/main" xmlns="" id="{086DB584-50EB-49EE-B0A2-2E2BE5B2EF4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a16="http://schemas.microsoft.com/office/drawing/2014/main" xmlns=""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a16="http://schemas.microsoft.com/office/drawing/2014/main" xmlns=""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a16="http://schemas.microsoft.com/office/drawing/2014/main" xmlns=""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xmlns=""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xmlns=""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a16="http://schemas.microsoft.com/office/drawing/2014/main" xmlns=""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19</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xmlns=""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a16="http://schemas.microsoft.com/office/drawing/2014/main" xmlns=""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xmlns=""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a16="http://schemas.microsoft.com/office/drawing/2014/main" xmlns=""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a16="http://schemas.microsoft.com/office/drawing/2014/main" xmlns=""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a16="http://schemas.microsoft.com/office/drawing/2014/main" xmlns="" id="{4BCB06EB-D7CE-4301-9C7B-C9F2E3E3582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a16="http://schemas.microsoft.com/office/drawing/2014/main" xmlns=""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a16="http://schemas.microsoft.com/office/drawing/2014/main" xmlns=""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a16="http://schemas.microsoft.com/office/drawing/2014/main" xmlns=""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a16="http://schemas.microsoft.com/office/drawing/2014/main" xmlns=""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a16="http://schemas.microsoft.com/office/drawing/2014/main" xmlns="" id="{DDC9F033-3D2B-4DD1-B28B-57B9DCD0A92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a16="http://schemas.microsoft.com/office/drawing/2014/main" xmlns=""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a16="http://schemas.microsoft.com/office/drawing/2014/main" xmlns=""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a16="http://schemas.microsoft.com/office/drawing/2014/main" xmlns=""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a16="http://schemas.microsoft.com/office/drawing/2014/main" xmlns=""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a16="http://schemas.microsoft.com/office/drawing/2014/main" xmlns="" id="{0DA31B4E-B018-47C4-AC05-E93F2089D2C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a16="http://schemas.microsoft.com/office/drawing/2014/main" xmlns=""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a16="http://schemas.microsoft.com/office/drawing/2014/main" xmlns=""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a16="http://schemas.microsoft.com/office/drawing/2014/main" xmlns=""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a16="http://schemas.microsoft.com/office/drawing/2014/main" xmlns=""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a16="http://schemas.microsoft.com/office/drawing/2014/main" xmlns="" id="{6AA55477-828E-408D-851A-E8B184376A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a16="http://schemas.microsoft.com/office/drawing/2014/main" xmlns=""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a16="http://schemas.microsoft.com/office/drawing/2014/main" xmlns=""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a16="http://schemas.microsoft.com/office/drawing/2014/main" xmlns="" id="{6D557025-40E6-4F21-8C13-D18993B757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a16="http://schemas.microsoft.com/office/drawing/2014/main" xmlns="" id="{5E8C1245-0F04-4043-B0D7-56B06609BB9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a16="http://schemas.microsoft.com/office/drawing/2014/main" xmlns="" id="{2A14EB7D-8C8B-4A9F-BDA3-DB84F6665E0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a16="http://schemas.microsoft.com/office/drawing/2014/main" xmlns=""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a16="http://schemas.microsoft.com/office/drawing/2014/main" xmlns=""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a16="http://schemas.microsoft.com/office/drawing/2014/main" xmlns="" id="{A64B2185-F728-4FC7-97AE-30E234C0F4B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a16="http://schemas.microsoft.com/office/drawing/2014/main" xmlns=""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a16="http://schemas.microsoft.com/office/drawing/2014/main" xmlns=""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a16="http://schemas.microsoft.com/office/drawing/2014/main" xmlns=""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a16="http://schemas.microsoft.com/office/drawing/2014/main" xmlns=""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a16="http://schemas.microsoft.com/office/drawing/2014/main" xmlns="" id="{DFC52277-4DFF-430A-AC99-B781EB8B4962}"/>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a16="http://schemas.microsoft.com/office/drawing/2014/main" xmlns=""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a16="http://schemas.microsoft.com/office/drawing/2014/main" xmlns=""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a16="http://schemas.microsoft.com/office/drawing/2014/main" xmlns="" id="{88A457C3-C9A8-4A71-928A-9F6C774E687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90496" y="2905444"/>
            <a:ext cx="1475581" cy="1475581"/>
          </a:xfrm>
          <a:prstGeom prst="rect">
            <a:avLst/>
          </a:prstGeom>
          <a:ln>
            <a:noFill/>
          </a:ln>
        </p:spPr>
      </p:pic>
      <p:pic>
        <p:nvPicPr>
          <p:cNvPr id="83"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11">
            <a:extLst>
              <a:ext uri="{96DAC541-7B7A-43D3-8B79-37D633B846F1}">
                <asvg:svgBlip xmlns:asvg="http://schemas.microsoft.com/office/drawing/2016/SVG/main" xmlns="" r:embed="rId13"/>
              </a:ext>
            </a:extLst>
          </a:blip>
          <a:stretch>
            <a:fillRect/>
          </a:stretch>
        </p:blipFill>
        <p:spPr>
          <a:xfrm>
            <a:off x="1957063" y="2983646"/>
            <a:ext cx="1475581" cy="1475581"/>
          </a:xfrm>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Generative Models</a:t>
            </a:r>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pPr>
              <a:spcBef>
                <a:spcPts val="2376"/>
              </a:spcBef>
            </a:pPr>
            <a:r>
              <a:rPr lang="en-US" b="1" dirty="0"/>
              <a:t>Adversarial Networks</a:t>
            </a:r>
            <a:endParaRPr lang="en-US" b="1" dirty="0" smtClean="0"/>
          </a:p>
          <a:p>
            <a:pPr lvl="1" indent="0">
              <a:buNone/>
            </a:pPr>
            <a:r>
              <a:rPr lang="en-US" sz="2400" dirty="0" smtClean="0"/>
              <a:t> </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2346960" y="3705533"/>
            <a:ext cx="1475581" cy="1475581"/>
          </a:xfrm>
        </p:spPr>
      </p:pic>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20</a:t>
            </a:fld>
            <a:endParaRPr lang="en-US"/>
          </a:p>
        </p:txBody>
      </p:sp>
      <p:sp>
        <p:nvSpPr>
          <p:cNvPr id="8" name="TextBox 7">
            <a:extLst>
              <a:ext uri="{FF2B5EF4-FFF2-40B4-BE49-F238E27FC236}">
                <a16:creationId xmlns:a16="http://schemas.microsoft.com/office/drawing/2014/main" xmlns=""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a16="http://schemas.microsoft.com/office/drawing/2014/main" xmlns="" id="{38A96457-42AF-4E47-A263-47E1F0521C4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a16="http://schemas.microsoft.com/office/drawing/2014/main" xmlns=""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a16="http://schemas.microsoft.com/office/drawing/2014/main" xmlns=""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xmlns=""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xmlns=""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a16="http://schemas.microsoft.com/office/drawing/2014/main" xmlns=""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xmlns=""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a16="http://schemas.microsoft.com/office/drawing/2014/main" xmlns="" id="{DF4F8075-E976-4BEE-996E-70D668C35B40}"/>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a16="http://schemas.microsoft.com/office/drawing/2014/main" xmlns="" id="{5A1F0F4B-04D0-4510-9B5E-CA2212FDE31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a16="http://schemas.microsoft.com/office/drawing/2014/main" xmlns="" id="{B322B58B-76DE-4C8A-A9F1-5D25E1E22F0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a16="http://schemas.microsoft.com/office/drawing/2014/main" xmlns="" id="{5DDDD8D2-BF98-4229-AFB7-C6FED3CB6D3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a:xfrm>
            <a:off x="349292" y="216531"/>
            <a:ext cx="11493416" cy="767276"/>
          </a:xfrm>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a16="http://schemas.microsoft.com/office/drawing/2014/main" xmlns="" id="{0263AE85-B20E-4F79-B387-C258E05E3FA3}"/>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a16="http://schemas.microsoft.com/office/drawing/2014/main" xmlns="" id="{6C944814-85A4-44DC-BF39-B701A5D4653A}"/>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a16="http://schemas.microsoft.com/office/drawing/2014/main" xmlns="" id="{7F545886-C2FD-4CC2-B42F-03AE34572B28}"/>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a16="http://schemas.microsoft.com/office/drawing/2014/main" xmlns="" id="{52C7BD7F-69FF-4BF9-B5E1-DE14527031E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a16="http://schemas.microsoft.com/office/drawing/2014/main" xmlns=""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a16="http://schemas.microsoft.com/office/drawing/2014/main" xmlns=""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xmlns=""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xmlns=""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a16="http://schemas.microsoft.com/office/drawing/2014/main" xmlns=""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a16="http://schemas.microsoft.com/office/drawing/2014/main" xmlns="" id="{AAFB4D0D-1DF7-44CD-84DF-A3CD0826070E}"/>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a16="http://schemas.microsoft.com/office/drawing/2014/main" xmlns="" id="{9C43F392-B725-4117-98FC-EF1861AA1364}"/>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a16="http://schemas.microsoft.com/office/drawing/2014/main" xmlns="" id="{0B6B8B3C-0315-4704-912B-965BDB47031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a16="http://schemas.microsoft.com/office/drawing/2014/main" xmlns="" id="{7815244B-E856-4584-9532-1C1F2037DFD5}"/>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a16="http://schemas.microsoft.com/office/drawing/2014/main" xmlns="" id="{D061504B-9493-4F8C-AEC7-B3EFD5C1B04E}"/>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a16="http://schemas.microsoft.com/office/drawing/2014/main" xmlns="" id="{B22199AF-FF07-415A-8BF2-56D15D4A702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a16="http://schemas.microsoft.com/office/drawing/2014/main" xmlns=""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186378" y="3677627"/>
            <a:ext cx="1475581" cy="1475581"/>
          </a:xfrm>
          <a:prstGeom prst="rect">
            <a:avLst/>
          </a:prstGeom>
          <a:ln>
            <a:noFill/>
          </a:ln>
        </p:spPr>
      </p:pic>
      <p:pic>
        <p:nvPicPr>
          <p:cNvPr id="27" name="Content Placeholder 5" descr="User">
            <a:extLst>
              <a:ext uri="{FF2B5EF4-FFF2-40B4-BE49-F238E27FC236}">
                <a16:creationId xmlns:a16="http://schemas.microsoft.com/office/drawing/2014/main" xmlns="" id="{14E5243B-6707-4827-9EB9-06DC476D3850}"/>
              </a:ext>
            </a:extLst>
          </p:cNvPr>
          <p:cNvPicPr>
            <a:picLocks noGrp="1" noChangeAspect="1"/>
          </p:cNvPicPr>
          <p:nvPr>
            <p:ph idx="1"/>
          </p:nvPr>
        </p:nvPicPr>
        <p:blipFill>
          <a:blip r:embed="rId12">
            <a:extLst>
              <a:ext uri="{96DAC541-7B7A-43D3-8B79-37D633B846F1}">
                <asvg:svgBlip xmlns:asvg="http://schemas.microsoft.com/office/drawing/2016/SVG/main" xmlns="" r:embed="rId14"/>
              </a:ext>
            </a:extLst>
          </a:blip>
          <a:stretch>
            <a:fillRect/>
          </a:stretch>
        </p:blipFill>
        <p:spPr>
          <a:xfrm>
            <a:off x="1552945" y="3755829"/>
            <a:ext cx="1475581" cy="1475581"/>
          </a:xfr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a16="http://schemas.microsoft.com/office/drawing/2014/main" xmlns=""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a16="http://schemas.microsoft.com/office/drawing/2014/main" xmlns=""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a16="http://schemas.microsoft.com/office/drawing/2014/main" xmlns=""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xmlns=""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a16="http://schemas.microsoft.com/office/drawing/2014/main" xmlns=""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xmlns=""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a16="http://schemas.microsoft.com/office/drawing/2014/main" xmlns="" id="{6D557025-40E6-4F21-8C13-D18993B7571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a16="http://schemas.microsoft.com/office/drawing/2014/main" xmlns="" id="{5E8C1245-0F04-4043-B0D7-56B06609BB9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a16="http://schemas.microsoft.com/office/drawing/2014/main" xmlns="" id="{2A14EB7D-8C8B-4A9F-BDA3-DB84F6665E0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a16="http://schemas.microsoft.com/office/drawing/2014/main" xmlns="" id="{88A457C3-C9A8-4A71-928A-9F6C774E687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a16="http://schemas.microsoft.com/office/drawing/2014/main" xmlns="" id="{F43A95FB-5E19-468E-8468-130CDE2EE8F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a16="http://schemas.microsoft.com/office/drawing/2014/main" xmlns="" id="{ECDC3B2B-8F3C-43C7-BBBD-E6EDDD06C36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a16="http://schemas.microsoft.com/office/drawing/2014/main" xmlns="" id="{E4995C9D-90A4-40EC-A731-AE65E4BC641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a16="http://schemas.microsoft.com/office/drawing/2014/main" xmlns="" id="{02FE21BF-CD8A-45CA-BD4E-39ED14AB295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a16="http://schemas.microsoft.com/office/drawing/2014/main" xmlns="" id="{D3284B41-CE54-4933-A35A-30523CB53029}"/>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a16="http://schemas.microsoft.com/office/drawing/2014/main" xmlns="" id="{86426790-CA20-4E04-BF69-5D9FBEEA1AE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a16="http://schemas.microsoft.com/office/drawing/2014/main" xmlns=""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a16="http://schemas.microsoft.com/office/drawing/2014/main" xmlns=""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a16="http://schemas.microsoft.com/office/drawing/2014/main" xmlns="" id="{F7C3085A-642A-45AE-9260-7B1E60E7FCD4}"/>
              </a:ext>
            </a:extLst>
          </p:cNvPr>
          <p:cNvSpPr txBox="1"/>
          <p:nvPr/>
        </p:nvSpPr>
        <p:spPr>
          <a:xfrm>
            <a:off x="352251" y="1375673"/>
            <a:ext cx="7425171" cy="461665"/>
          </a:xfrm>
          <a:prstGeom prst="rect">
            <a:avLst/>
          </a:prstGeom>
          <a:noFill/>
        </p:spPr>
        <p:txBody>
          <a:bodyPr wrap="square" rtlCol="0">
            <a:spAutoFit/>
          </a:bodyPr>
          <a:lstStyle/>
          <a:p>
            <a:pPr algn="ctr"/>
            <a:r>
              <a:rPr lang="en-US" sz="2400" dirty="0">
                <a:latin typeface="Karla"/>
              </a:rPr>
              <a:t>Understand confusion matrix through an example </a:t>
            </a:r>
          </a:p>
        </p:txBody>
      </p:sp>
      <p:sp>
        <p:nvSpPr>
          <p:cNvPr id="43" name="Rectangle 42">
            <a:extLst>
              <a:ext uri="{FF2B5EF4-FFF2-40B4-BE49-F238E27FC236}">
                <a16:creationId xmlns:a16="http://schemas.microsoft.com/office/drawing/2014/main" xmlns=""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a16="http://schemas.microsoft.com/office/drawing/2014/main" xmlns=""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a16="http://schemas.microsoft.com/office/drawing/2014/main" xmlns=""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xmlns=""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a16="http://schemas.microsoft.com/office/drawing/2014/main" xmlns=""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a16="http://schemas.microsoft.com/office/drawing/2014/main" xmlns=""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a16="http://schemas.microsoft.com/office/drawing/2014/main" xmlns=""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a16="http://schemas.microsoft.com/office/drawing/2014/main" xmlns=""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a16="http://schemas.microsoft.com/office/drawing/2014/main" xmlns=""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xmlns=""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xmlns=""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a16="http://schemas.microsoft.com/office/drawing/2014/main" xmlns=""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a16="http://schemas.microsoft.com/office/drawing/2014/main" xmlns=""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a16="http://schemas.microsoft.com/office/drawing/2014/main" xmlns=""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a16="http://schemas.microsoft.com/office/drawing/2014/main" xmlns=""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xmlns=""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xmlns=""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a16="http://schemas.microsoft.com/office/drawing/2014/main" xmlns=""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a16="http://schemas.microsoft.com/office/drawing/2014/main" xmlns=""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a16="http://schemas.microsoft.com/office/drawing/2014/main" xmlns=""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a16="http://schemas.microsoft.com/office/drawing/2014/main" xmlns=""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a16="http://schemas.microsoft.com/office/drawing/2014/main" xmlns=""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a16="http://schemas.microsoft.com/office/drawing/2014/main" xmlns=""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a16="http://schemas.microsoft.com/office/drawing/2014/main" xmlns=""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a16="http://schemas.microsoft.com/office/drawing/2014/main" xmlns=""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a16="http://schemas.microsoft.com/office/drawing/2014/main" xmlns=""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a16="http://schemas.microsoft.com/office/drawing/2014/main" xmlns="" id="{10462019-E0ED-4FAB-99F4-D3AFD2EC6EF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23843" y="3368285"/>
            <a:ext cx="782413" cy="782413"/>
          </a:xfrm>
          <a:prstGeom prst="rect">
            <a:avLst/>
          </a:prstGeom>
        </p:spPr>
      </p:pic>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grpSp>
        <p:nvGrpSpPr>
          <p:cNvPr id="44" name="Group 43">
            <a:extLst>
              <a:ext uri="{FF2B5EF4-FFF2-40B4-BE49-F238E27FC236}">
                <a16:creationId xmlns:a16="http://schemas.microsoft.com/office/drawing/2014/main" xmlns=""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a16="http://schemas.microsoft.com/office/drawing/2014/main" xmlns=""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a16="http://schemas.microsoft.com/office/drawing/2014/main" xmlns=""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a16="http://schemas.microsoft.com/office/drawing/2014/main" xmlns=""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xmlns=""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xmlns=""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a16="http://schemas.microsoft.com/office/drawing/2014/main" xmlns=""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xmlns=""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xmlns=""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a16="http://schemas.microsoft.com/office/drawing/2014/main" xmlns="" id="{6311983E-7D68-4ED5-97AC-6291245CF15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a16="http://schemas.microsoft.com/office/drawing/2014/main" xmlns="" id="{50E50F89-E82C-45AD-823D-D910445A231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a16="http://schemas.microsoft.com/office/drawing/2014/main" xmlns="" id="{8A9CF726-2A57-492F-998A-801DC6BC75C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a16="http://schemas.microsoft.com/office/drawing/2014/main" xmlns="" id="{1288BFAB-4344-476F-AD19-84D25B5FFB4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a16="http://schemas.microsoft.com/office/drawing/2014/main" xmlns="" id="{31AD8260-F490-4861-A0F2-2E29B36F5FD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a16="http://schemas.microsoft.com/office/drawing/2014/main" xmlns="" id="{B391C49F-7CFF-41EB-A4A5-1F0ECA8242C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a16="http://schemas.microsoft.com/office/drawing/2014/main" xmlns="" id="{CD04E79C-02E7-42D5-8C3E-0A0B02B3ABA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a16="http://schemas.microsoft.com/office/drawing/2014/main" xmlns="" id="{3125E6C9-A2D6-44CC-A1D2-844ABB3D35D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a16="http://schemas.microsoft.com/office/drawing/2014/main" xmlns="" id="{0F751A44-A395-4F56-AF88-2C46257911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a16="http://schemas.microsoft.com/office/drawing/2014/main" xmlns=""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xmlns=""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a16="http://schemas.microsoft.com/office/drawing/2014/main" xmlns=""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a16="http://schemas.microsoft.com/office/drawing/2014/main" xmlns=""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xmlns=""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a16="http://schemas.microsoft.com/office/drawing/2014/main" xmlns=""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xmlns=""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xmlns=""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xmlns=""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a16="http://schemas.microsoft.com/office/drawing/2014/main" xmlns=""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a16="http://schemas.microsoft.com/office/drawing/2014/main" xmlns="" id="{51858931-32C3-4677-8A05-9EA9AEDA708F}"/>
                </a:ext>
              </a:extLst>
            </p:cNvPr>
            <p:cNvSpPr txBox="1"/>
            <p:nvPr/>
          </p:nvSpPr>
          <p:spPr>
            <a:xfrm>
              <a:off x="7664046" y="2491438"/>
              <a:ext cx="3568700" cy="307777"/>
            </a:xfrm>
            <a:prstGeom prst="rect">
              <a:avLst/>
            </a:prstGeom>
            <a:noFill/>
          </p:spPr>
          <p:txBody>
            <a:bodyPr wrap="square" rtlCol="0">
              <a:spAutoFit/>
            </a:bodyPr>
            <a:lstStyle/>
            <a:p>
              <a:r>
                <a:rPr lang="en-US" sz="1400" dirty="0">
                  <a:solidFill>
                    <a:srgbClr val="FF0000"/>
                  </a:solidFill>
                  <a:latin typeface="Karla"/>
                </a:rPr>
                <a:t>No action</a:t>
              </a:r>
            </a:p>
          </p:txBody>
        </p:sp>
        <p:sp>
          <p:nvSpPr>
            <p:cNvPr id="70" name="TextBox 69">
              <a:extLst>
                <a:ext uri="{FF2B5EF4-FFF2-40B4-BE49-F238E27FC236}">
                  <a16:creationId xmlns:a16="http://schemas.microsoft.com/office/drawing/2014/main" xmlns=""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a16="http://schemas.microsoft.com/office/drawing/2014/main" xmlns=""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a16="http://schemas.microsoft.com/office/drawing/2014/main" xmlns=""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3" name="TextBox 72">
              <a:extLst>
                <a:ext uri="{FF2B5EF4-FFF2-40B4-BE49-F238E27FC236}">
                  <a16:creationId xmlns:a16="http://schemas.microsoft.com/office/drawing/2014/main" xmlns="" id="{B38CA1FD-9C78-4764-B642-6255B2AD0687}"/>
                </a:ext>
              </a:extLst>
            </p:cNvPr>
            <p:cNvSpPr txBox="1"/>
            <p:nvPr/>
          </p:nvSpPr>
          <p:spPr>
            <a:xfrm>
              <a:off x="5962496" y="3175855"/>
              <a:ext cx="583390" cy="307777"/>
            </a:xfrm>
            <a:prstGeom prst="rect">
              <a:avLst/>
            </a:prstGeom>
            <a:noFill/>
          </p:spPr>
          <p:txBody>
            <a:bodyPr wrap="square" rtlCol="0">
              <a:spAutoFit/>
            </a:bodyPr>
            <a:lstStyle/>
            <a:p>
              <a:r>
                <a:rPr lang="en-US" sz="1400" dirty="0">
                  <a:latin typeface="Karla"/>
                </a:rPr>
                <a:t>No</a:t>
              </a:r>
            </a:p>
          </p:txBody>
        </p:sp>
        <p:sp>
          <p:nvSpPr>
            <p:cNvPr id="74" name="TextBox 73">
              <a:extLst>
                <a:ext uri="{FF2B5EF4-FFF2-40B4-BE49-F238E27FC236}">
                  <a16:creationId xmlns:a16="http://schemas.microsoft.com/office/drawing/2014/main" xmlns=""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email with spam</a:t>
              </a:r>
            </a:p>
          </p:txBody>
        </p:sp>
        <p:sp>
          <p:nvSpPr>
            <p:cNvPr id="75" name="TextBox 74">
              <a:extLst>
                <a:ext uri="{FF2B5EF4-FFF2-40B4-BE49-F238E27FC236}">
                  <a16:creationId xmlns:a16="http://schemas.microsoft.com/office/drawing/2014/main" xmlns=""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a16="http://schemas.microsoft.com/office/drawing/2014/main" xmlns="" id="{307ED2F5-6D53-4F10-8CC0-CB123AD87F98}"/>
              </a:ext>
            </a:extLst>
          </p:cNvPr>
          <p:cNvSpPr/>
          <p:nvPr/>
        </p:nvSpPr>
        <p:spPr>
          <a:xfrm>
            <a:off x="577577" y="4807841"/>
            <a:ext cx="5932188" cy="584775"/>
          </a:xfrm>
          <a:prstGeom prst="rect">
            <a:avLst/>
          </a:prstGeom>
        </p:spPr>
        <p:txBody>
          <a:bodyPr wrap="square">
            <a:spAutoFit/>
          </a:bodyPr>
          <a:lstStyle/>
          <a:p>
            <a:r>
              <a:rPr lang="en-US" sz="1600" dirty="0">
                <a:latin typeface="Karla"/>
              </a:rPr>
              <a:t>True positive (TP): the discriminator see a spam and predicts correctly. No need for further actions.</a:t>
            </a:r>
          </a:p>
        </p:txBody>
      </p:sp>
      <p:cxnSp>
        <p:nvCxnSpPr>
          <p:cNvPr id="88" name="Straight Arrow Connector 87">
            <a:extLst>
              <a:ext uri="{FF2B5EF4-FFF2-40B4-BE49-F238E27FC236}">
                <a16:creationId xmlns:a16="http://schemas.microsoft.com/office/drawing/2014/main" xmlns=""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xmlns="" id="{B72E522F-BFCE-43DE-98C7-F626B9EB47C6}"/>
              </a:ext>
            </a:extLst>
          </p:cNvPr>
          <p:cNvCxnSpPr>
            <a:cxnSpLocks/>
          </p:cNvCxnSpPr>
          <p:nvPr/>
        </p:nvCxnSpPr>
        <p:spPr>
          <a:xfrm>
            <a:off x="4898523" y="3445475"/>
            <a:ext cx="0" cy="437754"/>
          </a:xfrm>
          <a:prstGeom prst="straightConnector1">
            <a:avLst/>
          </a:prstGeom>
          <a:ln w="19050">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grpSp>
        <p:nvGrpSpPr>
          <p:cNvPr id="27" name="Group 26">
            <a:extLst>
              <a:ext uri="{FF2B5EF4-FFF2-40B4-BE49-F238E27FC236}">
                <a16:creationId xmlns:a16="http://schemas.microsoft.com/office/drawing/2014/main" xmlns=""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a16="http://schemas.microsoft.com/office/drawing/2014/main" xmlns=""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a16="http://schemas.microsoft.com/office/drawing/2014/main" xmlns=""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a16="http://schemas.microsoft.com/office/drawing/2014/main" xmlns=""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xmlns=""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a16="http://schemas.microsoft.com/office/drawing/2014/main" xmlns=""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xmlns=""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xmlns=""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a16="http://schemas.microsoft.com/office/drawing/2014/main" xmlns="" id="{24083052-988C-4015-BFF2-3809EDF7E1D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a16="http://schemas.microsoft.com/office/drawing/2014/main" xmlns="" id="{9DC66D94-1801-4756-897A-01597D568A2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a16="http://schemas.microsoft.com/office/drawing/2014/main" xmlns="" id="{086407D7-7E70-4E03-8DC6-8B8B45685C3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a16="http://schemas.microsoft.com/office/drawing/2014/main" xmlns="" id="{DE596096-D839-4EF3-B1D2-B2849F2B1F7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a16="http://schemas.microsoft.com/office/drawing/2014/main" xmlns="" id="{539AF06F-4247-4729-B8ED-79A6ED34813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a16="http://schemas.microsoft.com/office/drawing/2014/main" xmlns="" id="{06923BAD-7B98-4913-B2D9-38AFC8261DC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a16="http://schemas.microsoft.com/office/drawing/2014/main" xmlns="" id="{C6453B34-B26B-45ED-BE3B-A08FA06F8D5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a16="http://schemas.microsoft.com/office/drawing/2014/main" xmlns="" id="{0342822D-A4B2-488C-939E-F91FFC70527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a16="http://schemas.microsoft.com/office/drawing/2014/main" xmlns="" id="{6D6A9534-9582-4F40-AA63-CF6F553F301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a16="http://schemas.microsoft.com/office/drawing/2014/main" xmlns=""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xmlns="" id="{6369A9F2-768D-4BBB-B209-A565C74BFCFD}"/>
              </a:ext>
            </a:extLst>
          </p:cNvPr>
          <p:cNvGrpSpPr/>
          <p:nvPr/>
        </p:nvGrpSpPr>
        <p:grpSpPr>
          <a:xfrm>
            <a:off x="1119716" y="1765422"/>
            <a:ext cx="5247218" cy="2505775"/>
            <a:chOff x="2406616" y="1441235"/>
            <a:chExt cx="5504937" cy="2505775"/>
          </a:xfrm>
        </p:grpSpPr>
        <p:grpSp>
          <p:nvGrpSpPr>
            <p:cNvPr id="58" name="Group 57">
              <a:extLst>
                <a:ext uri="{FF2B5EF4-FFF2-40B4-BE49-F238E27FC236}">
                  <a16:creationId xmlns:a16="http://schemas.microsoft.com/office/drawing/2014/main" xmlns=""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a16="http://schemas.microsoft.com/office/drawing/2014/main" xmlns=""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xmlns=""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a16="http://schemas.microsoft.com/office/drawing/2014/main" xmlns=""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a16="http://schemas.microsoft.com/office/drawing/2014/main" xmlns=""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xmlns=""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xmlns=""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a16="http://schemas.microsoft.com/office/drawing/2014/main" xmlns=""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a16="http://schemas.microsoft.com/office/drawing/2014/main" xmlns=""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a16="http://schemas.microsoft.com/office/drawing/2014/main" xmlns=""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a16="http://schemas.microsoft.com/office/drawing/2014/main" xmlns=""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no, it is not spam</a:t>
              </a:r>
            </a:p>
          </p:txBody>
        </p:sp>
        <p:sp>
          <p:nvSpPr>
            <p:cNvPr id="63" name="TextBox 62">
              <a:extLst>
                <a:ext uri="{FF2B5EF4-FFF2-40B4-BE49-F238E27FC236}">
                  <a16:creationId xmlns:a16="http://schemas.microsoft.com/office/drawing/2014/main" xmlns=""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64" name="TextBox 63">
              <a:extLst>
                <a:ext uri="{FF2B5EF4-FFF2-40B4-BE49-F238E27FC236}">
                  <a16:creationId xmlns:a16="http://schemas.microsoft.com/office/drawing/2014/main" xmlns=""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a16="http://schemas.microsoft.com/office/drawing/2014/main" xmlns=""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email with spam</a:t>
              </a:r>
            </a:p>
          </p:txBody>
        </p:sp>
        <p:sp>
          <p:nvSpPr>
            <p:cNvPr id="66" name="TextBox 65">
              <a:extLst>
                <a:ext uri="{FF2B5EF4-FFF2-40B4-BE49-F238E27FC236}">
                  <a16:creationId xmlns:a16="http://schemas.microsoft.com/office/drawing/2014/main" xmlns=""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a16="http://schemas.microsoft.com/office/drawing/2014/main" xmlns=""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xmlns=""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xmlns="" id="{12BF8656-2B9C-4C70-97FF-5B4A54A0FA8A}"/>
              </a:ext>
            </a:extLst>
          </p:cNvPr>
          <p:cNvCxnSpPr>
            <a:cxnSpLocks/>
          </p:cNvCxnSpPr>
          <p:nvPr/>
        </p:nvCxnSpPr>
        <p:spPr>
          <a:xfrm>
            <a:off x="5714996" y="3012860"/>
            <a:ext cx="395941" cy="0"/>
          </a:xfrm>
          <a:prstGeom prst="straightConnector1">
            <a:avLst/>
          </a:prstGeom>
          <a:ln w="19050">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xmlns=""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grpSp>
        <p:nvGrpSpPr>
          <p:cNvPr id="60" name="Group 59">
            <a:extLst>
              <a:ext uri="{FF2B5EF4-FFF2-40B4-BE49-F238E27FC236}">
                <a16:creationId xmlns:a16="http://schemas.microsoft.com/office/drawing/2014/main" xmlns="" id="{7AD0DC49-11B1-4FB6-89C8-7BB42DF1D1EE}"/>
              </a:ext>
            </a:extLst>
          </p:cNvPr>
          <p:cNvGrpSpPr/>
          <p:nvPr/>
        </p:nvGrpSpPr>
        <p:grpSpPr>
          <a:xfrm>
            <a:off x="556240" y="1270034"/>
            <a:ext cx="7207752" cy="2818603"/>
            <a:chOff x="208348" y="1187511"/>
            <a:chExt cx="7561765" cy="2818603"/>
          </a:xfrm>
        </p:grpSpPr>
        <p:grpSp>
          <p:nvGrpSpPr>
            <p:cNvPr id="61" name="Group 60">
              <a:extLst>
                <a:ext uri="{FF2B5EF4-FFF2-40B4-BE49-F238E27FC236}">
                  <a16:creationId xmlns:a16="http://schemas.microsoft.com/office/drawing/2014/main" xmlns="" id="{9974E112-EA42-4FFF-9961-623A8A328300}"/>
                </a:ext>
              </a:extLst>
            </p:cNvPr>
            <p:cNvGrpSpPr/>
            <p:nvPr/>
          </p:nvGrpSpPr>
          <p:grpSpPr>
            <a:xfrm>
              <a:off x="1036632" y="1495288"/>
              <a:ext cx="6189084" cy="2119984"/>
              <a:chOff x="991066" y="1763655"/>
              <a:chExt cx="5598901" cy="1450996"/>
            </a:xfrm>
          </p:grpSpPr>
          <p:sp>
            <p:nvSpPr>
              <p:cNvPr id="71" name="Rectangle 70">
                <a:extLst>
                  <a:ext uri="{FF2B5EF4-FFF2-40B4-BE49-F238E27FC236}">
                    <a16:creationId xmlns:a16="http://schemas.microsoft.com/office/drawing/2014/main" xmlns="" id="{88BC21F7-335A-48BD-8D88-EC09E0A6B01F}"/>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xmlns="" id="{1B5A8047-D42B-4EDF-BC18-BB30DB37155D}"/>
                  </a:ext>
                </a:extLst>
              </p:cNvPr>
              <p:cNvSpPr/>
              <p:nvPr/>
            </p:nvSpPr>
            <p:spPr>
              <a:xfrm>
                <a:off x="1381219" y="1983708"/>
                <a:ext cx="449669" cy="333668"/>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G</a:t>
                </a:r>
              </a:p>
            </p:txBody>
          </p:sp>
          <p:cxnSp>
            <p:nvCxnSpPr>
              <p:cNvPr id="73" name="Straight Arrow Connector 72">
                <a:extLst>
                  <a:ext uri="{FF2B5EF4-FFF2-40B4-BE49-F238E27FC236}">
                    <a16:creationId xmlns:a16="http://schemas.microsoft.com/office/drawing/2014/main" xmlns="" id="{A889447A-2683-47A6-AAF2-DED423C4BDC9}"/>
                  </a:ext>
                </a:extLst>
              </p:cNvPr>
              <p:cNvCxnSpPr>
                <a:cxnSpLocks/>
              </p:cNvCxnSpPr>
              <p:nvPr/>
            </p:nvCxnSpPr>
            <p:spPr>
              <a:xfrm flipV="1">
                <a:off x="991066" y="2143344"/>
                <a:ext cx="394711" cy="719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xmlns="" id="{C39FFB33-D5B8-4403-8699-1B5E1D89F351}"/>
                  </a:ext>
                </a:extLst>
              </p:cNvPr>
              <p:cNvCxnSpPr>
                <a:cxnSpLocks/>
                <a:stCxn id="71" idx="0"/>
                <a:endCxn id="62"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Diamond 74">
                <a:extLst>
                  <a:ext uri="{FF2B5EF4-FFF2-40B4-BE49-F238E27FC236}">
                    <a16:creationId xmlns:a16="http://schemas.microsoft.com/office/drawing/2014/main" xmlns="" id="{CF570F3F-6832-4393-908E-405FB9CAD1B2}"/>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xmlns="" id="{716AA37B-E819-4980-9FE6-FD64806D82AC}"/>
                  </a:ext>
                </a:extLst>
              </p:cNvPr>
              <p:cNvCxnSpPr>
                <a:cxnSpLocks/>
                <a:endCxn id="75"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Connector: Elbow 76">
                <a:extLst>
                  <a:ext uri="{FF2B5EF4-FFF2-40B4-BE49-F238E27FC236}">
                    <a16:creationId xmlns:a16="http://schemas.microsoft.com/office/drawing/2014/main" xmlns="" id="{12A2AFDE-0F9E-40F8-B1F0-6B7A67DD3269}"/>
                  </a:ext>
                </a:extLst>
              </p:cNvPr>
              <p:cNvCxnSpPr>
                <a:cxnSpLocks/>
                <a:endCxn id="75" idx="0"/>
              </p:cNvCxnSpPr>
              <p:nvPr/>
            </p:nvCxnSpPr>
            <p:spPr>
              <a:xfrm>
                <a:off x="2079614" y="1763655"/>
                <a:ext cx="3729537" cy="515995"/>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xmlns="" id="{F40BC926-F9D5-41A2-804D-79B708DE6609}"/>
                  </a:ext>
                </a:extLst>
              </p:cNvPr>
              <p:cNvCxnSpPr>
                <a:cxnSpLocks/>
                <a:stCxn id="72" idx="3"/>
                <a:endCxn id="71" idx="2"/>
              </p:cNvCxnSpPr>
              <p:nvPr/>
            </p:nvCxnSpPr>
            <p:spPr>
              <a:xfrm>
                <a:off x="1830888" y="2150543"/>
                <a:ext cx="488570" cy="427558"/>
              </a:xfrm>
              <a:prstGeom prst="bentConnector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Connector: Elbow 78">
                <a:extLst>
                  <a:ext uri="{FF2B5EF4-FFF2-40B4-BE49-F238E27FC236}">
                    <a16:creationId xmlns:a16="http://schemas.microsoft.com/office/drawing/2014/main" xmlns="" id="{0FC5FFEE-D634-42CF-9D5D-302943903E57}"/>
                  </a:ext>
                </a:extLst>
              </p:cNvPr>
              <p:cNvCxnSpPr>
                <a:cxnSpLocks/>
              </p:cNvCxnSpPr>
              <p:nvPr/>
            </p:nvCxnSpPr>
            <p:spPr>
              <a:xfrm rot="10800000">
                <a:off x="3795612" y="2745811"/>
                <a:ext cx="2010337" cy="468840"/>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xmlns="" id="{D3535D23-1360-471E-A560-3591F47F6067}"/>
                  </a:ext>
                </a:extLst>
              </p:cNvPr>
              <p:cNvCxnSpPr>
                <a:cxnSpLocks/>
              </p:cNvCxnSpPr>
              <p:nvPr/>
            </p:nvCxnSpPr>
            <p:spPr>
              <a:xfrm flipH="1" flipV="1">
                <a:off x="2075172" y="1763655"/>
                <a:ext cx="815" cy="38561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2" name="Rectangle: Rounded Corners 61">
              <a:extLst>
                <a:ext uri="{FF2B5EF4-FFF2-40B4-BE49-F238E27FC236}">
                  <a16:creationId xmlns:a16="http://schemas.microsoft.com/office/drawing/2014/main" xmlns="" id="{EF58FB39-8EAD-45D0-B5C9-F5184861FD5E}"/>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3" name="Rectangle 62">
              <a:extLst>
                <a:ext uri="{FF2B5EF4-FFF2-40B4-BE49-F238E27FC236}">
                  <a16:creationId xmlns:a16="http://schemas.microsoft.com/office/drawing/2014/main" xmlns="" id="{C144FCF7-D403-4E03-8904-634B8947FB5C}"/>
                </a:ext>
              </a:extLst>
            </p:cNvPr>
            <p:cNvSpPr/>
            <p:nvPr/>
          </p:nvSpPr>
          <p:spPr>
            <a:xfrm rot="5400000">
              <a:off x="186438" y="1602952"/>
              <a:ext cx="872103" cy="828284"/>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56CA7D3C-31FC-4ED7-B032-9E526EB81E07}"/>
                </a:ext>
              </a:extLst>
            </p:cNvPr>
            <p:cNvSpPr txBox="1"/>
            <p:nvPr/>
          </p:nvSpPr>
          <p:spPr>
            <a:xfrm>
              <a:off x="3837505" y="3698337"/>
              <a:ext cx="3568700" cy="307777"/>
            </a:xfrm>
            <a:prstGeom prst="rect">
              <a:avLst/>
            </a:prstGeom>
            <a:noFill/>
          </p:spPr>
          <p:txBody>
            <a:bodyPr wrap="square" rtlCol="0">
              <a:spAutoFit/>
            </a:bodyPr>
            <a:lstStyle/>
            <a:p>
              <a:r>
                <a:rPr lang="en-US" sz="1400" dirty="0">
                  <a:solidFill>
                    <a:srgbClr val="FF0000"/>
                  </a:solidFill>
                  <a:latin typeface="Karla"/>
                </a:rPr>
                <a:t>Discriminator learns what was wrong </a:t>
              </a:r>
            </a:p>
          </p:txBody>
        </p:sp>
        <p:sp>
          <p:nvSpPr>
            <p:cNvPr id="65" name="TextBox 64">
              <a:extLst>
                <a:ext uri="{FF2B5EF4-FFF2-40B4-BE49-F238E27FC236}">
                  <a16:creationId xmlns:a16="http://schemas.microsoft.com/office/drawing/2014/main" xmlns="" id="{1124B584-D581-4097-91A7-4727240BCB18}"/>
                </a:ext>
              </a:extLst>
            </p:cNvPr>
            <p:cNvSpPr txBox="1"/>
            <p:nvPr/>
          </p:nvSpPr>
          <p:spPr>
            <a:xfrm>
              <a:off x="3110979" y="1187511"/>
              <a:ext cx="3568700" cy="307777"/>
            </a:xfrm>
            <a:prstGeom prst="rect">
              <a:avLst/>
            </a:prstGeom>
            <a:noFill/>
          </p:spPr>
          <p:txBody>
            <a:bodyPr wrap="square" rtlCol="0">
              <a:spAutoFit/>
            </a:bodyPr>
            <a:lstStyle/>
            <a:p>
              <a:r>
                <a:rPr lang="en-US" sz="1400" dirty="0">
                  <a:latin typeface="Karla"/>
                </a:rPr>
                <a:t>label: it was not spam</a:t>
              </a:r>
            </a:p>
          </p:txBody>
        </p:sp>
        <p:sp>
          <p:nvSpPr>
            <p:cNvPr id="66" name="TextBox 65">
              <a:extLst>
                <a:ext uri="{FF2B5EF4-FFF2-40B4-BE49-F238E27FC236}">
                  <a16:creationId xmlns:a16="http://schemas.microsoft.com/office/drawing/2014/main" xmlns="" id="{1B0D5AC5-9761-473A-995C-29B038CC128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7" name="TextBox 66">
              <a:extLst>
                <a:ext uri="{FF2B5EF4-FFF2-40B4-BE49-F238E27FC236}">
                  <a16:creationId xmlns:a16="http://schemas.microsoft.com/office/drawing/2014/main" xmlns="" id="{2DACBC9F-881B-4107-869C-26AB38DAA86E}"/>
                </a:ext>
              </a:extLst>
            </p:cNvPr>
            <p:cNvSpPr txBox="1"/>
            <p:nvPr/>
          </p:nvSpPr>
          <p:spPr>
            <a:xfrm>
              <a:off x="7188325" y="2337550"/>
              <a:ext cx="581788" cy="307777"/>
            </a:xfrm>
            <a:prstGeom prst="rect">
              <a:avLst/>
            </a:prstGeom>
            <a:noFill/>
          </p:spPr>
          <p:txBody>
            <a:bodyPr wrap="square" rtlCol="0">
              <a:spAutoFit/>
            </a:bodyPr>
            <a:lstStyle/>
            <a:p>
              <a:r>
                <a:rPr lang="en-US" sz="1400" dirty="0">
                  <a:latin typeface="Karla"/>
                </a:rPr>
                <a:t>Yes</a:t>
              </a:r>
            </a:p>
          </p:txBody>
        </p:sp>
        <p:sp>
          <p:nvSpPr>
            <p:cNvPr id="68" name="TextBox 67">
              <a:extLst>
                <a:ext uri="{FF2B5EF4-FFF2-40B4-BE49-F238E27FC236}">
                  <a16:creationId xmlns:a16="http://schemas.microsoft.com/office/drawing/2014/main" xmlns="" id="{7A4A4939-9AFA-4ACE-A24D-EE677F08BF54}"/>
                </a:ext>
              </a:extLst>
            </p:cNvPr>
            <p:cNvSpPr txBox="1"/>
            <p:nvPr/>
          </p:nvSpPr>
          <p:spPr>
            <a:xfrm>
              <a:off x="5962496" y="3175855"/>
              <a:ext cx="583390" cy="307777"/>
            </a:xfrm>
            <a:prstGeom prst="rect">
              <a:avLst/>
            </a:prstGeom>
            <a:noFill/>
          </p:spPr>
          <p:txBody>
            <a:bodyPr wrap="square" rtlCol="0">
              <a:spAutoFit/>
            </a:bodyPr>
            <a:lstStyle/>
            <a:p>
              <a:r>
                <a:rPr lang="en-US" sz="1400" dirty="0">
                  <a:latin typeface="Karla"/>
                </a:rPr>
                <a:t>No</a:t>
              </a:r>
            </a:p>
          </p:txBody>
        </p:sp>
        <p:sp>
          <p:nvSpPr>
            <p:cNvPr id="69" name="TextBox 68">
              <a:extLst>
                <a:ext uri="{FF2B5EF4-FFF2-40B4-BE49-F238E27FC236}">
                  <a16:creationId xmlns:a16="http://schemas.microsoft.com/office/drawing/2014/main" xmlns="" id="{CFF7EFDA-B4D8-4469-8197-F169187A2178}"/>
                </a:ext>
              </a:extLst>
            </p:cNvPr>
            <p:cNvSpPr txBox="1"/>
            <p:nvPr/>
          </p:nvSpPr>
          <p:spPr>
            <a:xfrm>
              <a:off x="2304416" y="3192366"/>
              <a:ext cx="1706510" cy="523220"/>
            </a:xfrm>
            <a:prstGeom prst="rect">
              <a:avLst/>
            </a:prstGeom>
            <a:noFill/>
          </p:spPr>
          <p:txBody>
            <a:bodyPr wrap="square" rtlCol="0">
              <a:spAutoFit/>
            </a:bodyPr>
            <a:lstStyle/>
            <a:p>
              <a:r>
                <a:rPr lang="en-US" sz="1400" dirty="0">
                  <a:latin typeface="Karla"/>
                </a:rPr>
                <a:t>show an email without spam</a:t>
              </a:r>
            </a:p>
          </p:txBody>
        </p:sp>
        <p:sp>
          <p:nvSpPr>
            <p:cNvPr id="70" name="TextBox 69">
              <a:extLst>
                <a:ext uri="{FF2B5EF4-FFF2-40B4-BE49-F238E27FC236}">
                  <a16:creationId xmlns:a16="http://schemas.microsoft.com/office/drawing/2014/main" xmlns="" id="{33B9ACCC-FA4B-4456-8283-667CE569AFB1}"/>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3" name="Rectangle 82">
            <a:extLst>
              <a:ext uri="{FF2B5EF4-FFF2-40B4-BE49-F238E27FC236}">
                <a16:creationId xmlns:a16="http://schemas.microsoft.com/office/drawing/2014/main" xmlns=""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cxnSp>
        <p:nvCxnSpPr>
          <p:cNvPr id="9" name="Straight Connector 8">
            <a:extLst>
              <a:ext uri="{FF2B5EF4-FFF2-40B4-BE49-F238E27FC236}">
                <a16:creationId xmlns:a16="http://schemas.microsoft.com/office/drawing/2014/main" xmlns="" id="{45CA8826-3813-4E46-AE3D-A0A77F8D026A}"/>
              </a:ext>
            </a:extLst>
          </p:cNvPr>
          <p:cNvCxnSpPr>
            <a:endCxn id="75" idx="2"/>
          </p:cNvCxnSpPr>
          <p:nvPr/>
        </p:nvCxnSpPr>
        <p:spPr>
          <a:xfrm flipV="1">
            <a:off x="6418994" y="3203813"/>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xmlns="" id="{B9E32440-4766-43BC-9C94-6661FA089B74}"/>
              </a:ext>
            </a:extLst>
          </p:cNvPr>
          <p:cNvCxnSpPr>
            <a:cxnSpLocks/>
          </p:cNvCxnSpPr>
          <p:nvPr/>
        </p:nvCxnSpPr>
        <p:spPr>
          <a:xfrm>
            <a:off x="7256017" y="2753990"/>
            <a:ext cx="395941" cy="0"/>
          </a:xfrm>
          <a:prstGeom prst="straightConnector1">
            <a:avLst/>
          </a:prstGeom>
          <a:ln w="19050">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xmlns=""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a16="http://schemas.microsoft.com/office/drawing/2014/main" xmlns=""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a16="http://schemas.microsoft.com/office/drawing/2014/main" xmlns=""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a16="http://schemas.microsoft.com/office/drawing/2014/main" xmlns=""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xmlns=""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xmlns=""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a16="http://schemas.microsoft.com/office/drawing/2014/main" xmlns=""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xmlns=""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a16="http://schemas.microsoft.com/office/drawing/2014/main" xmlns=""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a16="http://schemas.microsoft.com/office/drawing/2014/main" xmlns="" id="{F22A1518-358A-41BA-9FB2-5E7A034B3BA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a16="http://schemas.microsoft.com/office/drawing/2014/main" xmlns="" id="{2B7A70B3-2C18-445E-A4AF-B476F0934AE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a16="http://schemas.microsoft.com/office/drawing/2014/main" xmlns="" id="{69ADB415-32F4-4814-A766-5E1562C15C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a16="http://schemas.microsoft.com/office/drawing/2014/main" xmlns="" id="{F5E5007E-73D4-48E8-9D5A-BEE84D03AB0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a16="http://schemas.microsoft.com/office/drawing/2014/main" xmlns="" id="{263BD0C3-3172-4F52-923B-0D9F64AD416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a16="http://schemas.microsoft.com/office/drawing/2014/main" xmlns="" id="{8F9EC2E0-AEB1-4026-AB89-28B318E2CDB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a16="http://schemas.microsoft.com/office/drawing/2014/main" xmlns="" id="{D3138D3F-A8B2-4A5F-9323-48BB6764BD1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a16="http://schemas.microsoft.com/office/drawing/2014/main" xmlns="" id="{CC287ECE-051C-4432-A690-F3FB0A353C7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a16="http://schemas.microsoft.com/office/drawing/2014/main" xmlns="" id="{6D3F8678-E58F-41CB-8786-E787C888FEB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a16="http://schemas.microsoft.com/office/drawing/2014/main" xmlns=""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7D422F-3BA8-49BA-8EBB-2B14A88685B2}"/>
              </a:ext>
            </a:extLst>
          </p:cNvPr>
          <p:cNvSpPr>
            <a:spLocks noGrp="1"/>
          </p:cNvSpPr>
          <p:nvPr>
            <p:ph type="title"/>
          </p:nvPr>
        </p:nvSpPr>
        <p:spPr>
          <a:xfrm>
            <a:off x="349292" y="216531"/>
            <a:ext cx="11493416" cy="767276"/>
          </a:xfrm>
        </p:spPr>
        <p:txBody>
          <a:bodyPr/>
          <a:lstStyle/>
          <a:p>
            <a:r>
              <a:rPr lang="en-US" dirty="0"/>
              <a:t>Generative Adversarial Networks (GANs) </a:t>
            </a:r>
          </a:p>
        </p:txBody>
      </p:sp>
      <p:sp>
        <p:nvSpPr>
          <p:cNvPr id="4" name="Slide Number Placeholder 3">
            <a:extLst>
              <a:ext uri="{FF2B5EF4-FFF2-40B4-BE49-F238E27FC236}">
                <a16:creationId xmlns:a16="http://schemas.microsoft.com/office/drawing/2014/main" xmlns=""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grpSp>
        <p:nvGrpSpPr>
          <p:cNvPr id="122" name="Group 121">
            <a:extLst>
              <a:ext uri="{FF2B5EF4-FFF2-40B4-BE49-F238E27FC236}">
                <a16:creationId xmlns:a16="http://schemas.microsoft.com/office/drawing/2014/main" xmlns="" id="{B5868A2D-D5EA-4D17-BEFA-E9BE05BDA0FE}"/>
              </a:ext>
            </a:extLst>
          </p:cNvPr>
          <p:cNvGrpSpPr/>
          <p:nvPr/>
        </p:nvGrpSpPr>
        <p:grpSpPr>
          <a:xfrm>
            <a:off x="556240" y="1312566"/>
            <a:ext cx="7206363" cy="3166675"/>
            <a:chOff x="208348" y="1187511"/>
            <a:chExt cx="7560307" cy="3166675"/>
          </a:xfrm>
        </p:grpSpPr>
        <p:grpSp>
          <p:nvGrpSpPr>
            <p:cNvPr id="69" name="Group 68">
              <a:extLst>
                <a:ext uri="{FF2B5EF4-FFF2-40B4-BE49-F238E27FC236}">
                  <a16:creationId xmlns:a16="http://schemas.microsoft.com/office/drawing/2014/main" xmlns="" id="{C949C152-A35C-43BB-AC66-FEB24383800B}"/>
                </a:ext>
              </a:extLst>
            </p:cNvPr>
            <p:cNvGrpSpPr/>
            <p:nvPr/>
          </p:nvGrpSpPr>
          <p:grpSpPr>
            <a:xfrm>
              <a:off x="1036632" y="1495288"/>
              <a:ext cx="6615944" cy="2429131"/>
              <a:chOff x="991066" y="1763655"/>
              <a:chExt cx="5985056" cy="1662588"/>
            </a:xfrm>
          </p:grpSpPr>
          <p:sp>
            <p:nvSpPr>
              <p:cNvPr id="32" name="Rectangle 31">
                <a:extLst>
                  <a:ext uri="{FF2B5EF4-FFF2-40B4-BE49-F238E27FC236}">
                    <a16:creationId xmlns:a16="http://schemas.microsoft.com/office/drawing/2014/main" xmlns="" id="{E8F01307-0F87-475D-BFBE-ECFB41D229E1}"/>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xmlns="" id="{037E43D6-1F28-45B9-9A76-D36755675A27}"/>
                  </a:ext>
                </a:extLst>
              </p:cNvPr>
              <p:cNvSpPr/>
              <p:nvPr/>
            </p:nvSpPr>
            <p:spPr>
              <a:xfrm>
                <a:off x="1381219" y="1983708"/>
                <a:ext cx="449669" cy="333668"/>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G</a:t>
                </a:r>
              </a:p>
            </p:txBody>
          </p:sp>
          <p:cxnSp>
            <p:nvCxnSpPr>
              <p:cNvPr id="9" name="Straight Arrow Connector 8">
                <a:extLst>
                  <a:ext uri="{FF2B5EF4-FFF2-40B4-BE49-F238E27FC236}">
                    <a16:creationId xmlns:a16="http://schemas.microsoft.com/office/drawing/2014/main" xmlns="" id="{E48509F0-C322-4775-8196-112C69F93450}"/>
                  </a:ext>
                </a:extLst>
              </p:cNvPr>
              <p:cNvCxnSpPr>
                <a:cxnSpLocks/>
              </p:cNvCxnSpPr>
              <p:nvPr/>
            </p:nvCxnSpPr>
            <p:spPr>
              <a:xfrm flipV="1">
                <a:off x="991066" y="2143344"/>
                <a:ext cx="394711" cy="7199"/>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xmlns="" id="{61B9D826-6EEC-4DFD-BDF6-D4059A9C4A13}"/>
                  </a:ext>
                </a:extLst>
              </p:cNvPr>
              <p:cNvCxnSpPr>
                <a:cxnSpLocks/>
                <a:stCxn id="32" idx="0"/>
                <a:endCxn id="78"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Diamond 12">
                <a:extLst>
                  <a:ext uri="{FF2B5EF4-FFF2-40B4-BE49-F238E27FC236}">
                    <a16:creationId xmlns:a16="http://schemas.microsoft.com/office/drawing/2014/main" xmlns="" id="{2F0DE95C-524D-444F-986A-B4634A39408D}"/>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xmlns="" id="{290D6FC8-E8F4-47C3-9CE1-F5F507434075}"/>
                  </a:ext>
                </a:extLst>
              </p:cNvPr>
              <p:cNvCxnSpPr>
                <a:cxnSpLocks/>
                <a:endCxn id="13"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xmlns="" id="{64EC96B9-269B-4207-99E2-8DAF45613CE4}"/>
                  </a:ext>
                </a:extLst>
              </p:cNvPr>
              <p:cNvCxnSpPr>
                <a:cxnSpLocks/>
                <a:endCxn id="13" idx="0"/>
              </p:cNvCxnSpPr>
              <p:nvPr/>
            </p:nvCxnSpPr>
            <p:spPr>
              <a:xfrm>
                <a:off x="2079614" y="1763655"/>
                <a:ext cx="3729537" cy="515995"/>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xmlns="" id="{50B47B26-6F7D-4F98-8B02-82AEF19D782E}"/>
                  </a:ext>
                </a:extLst>
              </p:cNvPr>
              <p:cNvCxnSpPr>
                <a:cxnSpLocks/>
                <a:stCxn id="7" idx="3"/>
                <a:endCxn id="32" idx="2"/>
              </p:cNvCxnSpPr>
              <p:nvPr/>
            </p:nvCxnSpPr>
            <p:spPr>
              <a:xfrm>
                <a:off x="1830888" y="2150543"/>
                <a:ext cx="488570" cy="427558"/>
              </a:xfrm>
              <a:prstGeom prst="bentConnector3">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xmlns="" id="{10A28D94-B7A9-44F1-86FD-B3BED953C37F}"/>
                  </a:ext>
                </a:extLst>
              </p:cNvPr>
              <p:cNvCxnSpPr>
                <a:cxnSpLocks/>
                <a:endCxn id="7" idx="2"/>
              </p:cNvCxnSpPr>
              <p:nvPr/>
            </p:nvCxnSpPr>
            <p:spPr>
              <a:xfrm rot="10800000">
                <a:off x="1606054" y="2317376"/>
                <a:ext cx="5366502" cy="1108866"/>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Connector: Elbow 58">
                <a:extLst>
                  <a:ext uri="{FF2B5EF4-FFF2-40B4-BE49-F238E27FC236}">
                    <a16:creationId xmlns:a16="http://schemas.microsoft.com/office/drawing/2014/main" xmlns="" id="{365FD5B0-0438-4540-8F2D-33F3399DA767}"/>
                  </a:ext>
                </a:extLst>
              </p:cNvPr>
              <p:cNvCxnSpPr>
                <a:cxnSpLocks/>
                <a:stCxn id="13" idx="3"/>
              </p:cNvCxnSpPr>
              <p:nvPr/>
            </p:nvCxnSpPr>
            <p:spPr>
              <a:xfrm>
                <a:off x="6589968" y="2578101"/>
                <a:ext cx="386154" cy="848142"/>
              </a:xfrm>
              <a:prstGeom prst="bentConnector2">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xmlns="" id="{E807D126-44F9-4154-B0E8-7C81B1C2F0B0}"/>
                  </a:ext>
                </a:extLst>
              </p:cNvPr>
              <p:cNvCxnSpPr>
                <a:cxnSpLocks/>
                <a:stCxn id="13" idx="2"/>
              </p:cNvCxnSpPr>
              <p:nvPr/>
            </p:nvCxnSpPr>
            <p:spPr>
              <a:xfrm>
                <a:off x="5809151" y="2876551"/>
                <a:ext cx="0" cy="356523"/>
              </a:xfrm>
              <a:prstGeom prst="straightConnector1">
                <a:avLst/>
              </a:prstGeom>
              <a:ln w="19050">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xmlns="" id="{3C1C02A2-9506-482F-8A6F-5170A046CE22}"/>
                  </a:ext>
                </a:extLst>
              </p:cNvPr>
              <p:cNvCxnSpPr/>
              <p:nvPr/>
            </p:nvCxnSpPr>
            <p:spPr>
              <a:xfrm flipV="1">
                <a:off x="2075988" y="1774616"/>
                <a:ext cx="0" cy="37464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8" name="Rectangle: Rounded Corners 77">
              <a:extLst>
                <a:ext uri="{FF2B5EF4-FFF2-40B4-BE49-F238E27FC236}">
                  <a16:creationId xmlns:a16="http://schemas.microsoft.com/office/drawing/2014/main" xmlns="" id="{A5375EA1-6AF7-4731-A6D0-22628D5D5D5C}"/>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81" name="Rectangle 80">
              <a:extLst>
                <a:ext uri="{FF2B5EF4-FFF2-40B4-BE49-F238E27FC236}">
                  <a16:creationId xmlns:a16="http://schemas.microsoft.com/office/drawing/2014/main" xmlns="" id="{2530CCD4-3B1C-42FE-B8BE-3D7362348EAD}"/>
                </a:ext>
              </a:extLst>
            </p:cNvPr>
            <p:cNvSpPr/>
            <p:nvPr/>
          </p:nvSpPr>
          <p:spPr>
            <a:xfrm rot="5400000">
              <a:off x="186438" y="1602952"/>
              <a:ext cx="872103" cy="828284"/>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xmlns="" id="{E66F8D4F-39CE-47F8-932E-ED6F7D076B6F}"/>
                </a:ext>
              </a:extLst>
            </p:cNvPr>
            <p:cNvSpPr txBox="1"/>
            <p:nvPr/>
          </p:nvSpPr>
          <p:spPr>
            <a:xfrm>
              <a:off x="3124659" y="4046409"/>
              <a:ext cx="3568700" cy="307777"/>
            </a:xfrm>
            <a:prstGeom prst="rect">
              <a:avLst/>
            </a:prstGeom>
            <a:noFill/>
          </p:spPr>
          <p:txBody>
            <a:bodyPr wrap="square" rtlCol="0">
              <a:spAutoFit/>
            </a:bodyPr>
            <a:lstStyle/>
            <a:p>
              <a:r>
                <a:rPr lang="en-US" sz="1400" dirty="0">
                  <a:solidFill>
                    <a:srgbClr val="FF0000"/>
                  </a:solidFill>
                  <a:latin typeface="Karla"/>
                </a:rPr>
                <a:t>Generator learns what was wrong </a:t>
              </a:r>
            </a:p>
          </p:txBody>
        </p:sp>
        <p:sp>
          <p:nvSpPr>
            <p:cNvPr id="93" name="TextBox 92">
              <a:extLst>
                <a:ext uri="{FF2B5EF4-FFF2-40B4-BE49-F238E27FC236}">
                  <a16:creationId xmlns:a16="http://schemas.microsoft.com/office/drawing/2014/main" xmlns="" id="{E28B963C-1C08-4914-B44D-2380E66C6531}"/>
                </a:ext>
              </a:extLst>
            </p:cNvPr>
            <p:cNvSpPr txBox="1"/>
            <p:nvPr/>
          </p:nvSpPr>
          <p:spPr>
            <a:xfrm>
              <a:off x="3110979" y="1187511"/>
              <a:ext cx="3568700" cy="307777"/>
            </a:xfrm>
            <a:prstGeom prst="rect">
              <a:avLst/>
            </a:prstGeom>
            <a:noFill/>
          </p:spPr>
          <p:txBody>
            <a:bodyPr wrap="square" rtlCol="0">
              <a:spAutoFit/>
            </a:bodyPr>
            <a:lstStyle/>
            <a:p>
              <a:r>
                <a:rPr lang="en-US" sz="1400" dirty="0">
                  <a:latin typeface="Karla"/>
                </a:rPr>
                <a:t>label: it was </a:t>
              </a:r>
              <a:r>
                <a:rPr lang="en-US" sz="1400">
                  <a:latin typeface="Karla"/>
                </a:rPr>
                <a:t>not spam</a:t>
              </a:r>
              <a:endParaRPr lang="en-US" sz="1400" dirty="0">
                <a:latin typeface="Karla"/>
              </a:endParaRPr>
            </a:p>
          </p:txBody>
        </p:sp>
        <p:sp>
          <p:nvSpPr>
            <p:cNvPr id="94" name="TextBox 93">
              <a:extLst>
                <a:ext uri="{FF2B5EF4-FFF2-40B4-BE49-F238E27FC236}">
                  <a16:creationId xmlns:a16="http://schemas.microsoft.com/office/drawing/2014/main" xmlns="" id="{F4FC7AE5-1328-4C75-B9BA-EC671CB18645}"/>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no, it is not spam</a:t>
              </a:r>
            </a:p>
          </p:txBody>
        </p:sp>
        <p:sp>
          <p:nvSpPr>
            <p:cNvPr id="96" name="TextBox 95">
              <a:extLst>
                <a:ext uri="{FF2B5EF4-FFF2-40B4-BE49-F238E27FC236}">
                  <a16:creationId xmlns:a16="http://schemas.microsoft.com/office/drawing/2014/main" xmlns="" id="{8F014F93-12AE-49ED-A14A-5D952F0E6A7D}"/>
                </a:ext>
              </a:extLst>
            </p:cNvPr>
            <p:cNvSpPr txBox="1"/>
            <p:nvPr/>
          </p:nvSpPr>
          <p:spPr>
            <a:xfrm>
              <a:off x="7188325" y="2337550"/>
              <a:ext cx="580330" cy="307777"/>
            </a:xfrm>
            <a:prstGeom prst="rect">
              <a:avLst/>
            </a:prstGeom>
            <a:noFill/>
          </p:spPr>
          <p:txBody>
            <a:bodyPr wrap="square" rtlCol="0">
              <a:spAutoFit/>
            </a:bodyPr>
            <a:lstStyle/>
            <a:p>
              <a:r>
                <a:rPr lang="en-US" sz="1400" dirty="0">
                  <a:latin typeface="Karla"/>
                </a:rPr>
                <a:t>Yes</a:t>
              </a:r>
            </a:p>
          </p:txBody>
        </p:sp>
        <p:sp>
          <p:nvSpPr>
            <p:cNvPr id="97" name="TextBox 96">
              <a:extLst>
                <a:ext uri="{FF2B5EF4-FFF2-40B4-BE49-F238E27FC236}">
                  <a16:creationId xmlns:a16="http://schemas.microsoft.com/office/drawing/2014/main" xmlns="" id="{76561432-E84E-43EB-AC2C-FD8B4A0EE63A}"/>
                </a:ext>
              </a:extLst>
            </p:cNvPr>
            <p:cNvSpPr txBox="1"/>
            <p:nvPr/>
          </p:nvSpPr>
          <p:spPr>
            <a:xfrm>
              <a:off x="6440859" y="3334413"/>
              <a:ext cx="583390" cy="307777"/>
            </a:xfrm>
            <a:prstGeom prst="rect">
              <a:avLst/>
            </a:prstGeom>
            <a:noFill/>
          </p:spPr>
          <p:txBody>
            <a:bodyPr wrap="square" rtlCol="0">
              <a:spAutoFit/>
            </a:bodyPr>
            <a:lstStyle/>
            <a:p>
              <a:r>
                <a:rPr lang="en-US" sz="1400" dirty="0">
                  <a:latin typeface="Karla"/>
                </a:rPr>
                <a:t>No</a:t>
              </a:r>
            </a:p>
          </p:txBody>
        </p:sp>
        <p:sp>
          <p:nvSpPr>
            <p:cNvPr id="98" name="TextBox 97">
              <a:extLst>
                <a:ext uri="{FF2B5EF4-FFF2-40B4-BE49-F238E27FC236}">
                  <a16:creationId xmlns:a16="http://schemas.microsoft.com/office/drawing/2014/main" xmlns="" id="{BBADDE01-D5C3-48B7-8478-77AA5E606038}"/>
                </a:ext>
              </a:extLst>
            </p:cNvPr>
            <p:cNvSpPr txBox="1"/>
            <p:nvPr/>
          </p:nvSpPr>
          <p:spPr>
            <a:xfrm>
              <a:off x="2318271" y="3192366"/>
              <a:ext cx="1706510" cy="523220"/>
            </a:xfrm>
            <a:prstGeom prst="rect">
              <a:avLst/>
            </a:prstGeom>
            <a:noFill/>
          </p:spPr>
          <p:txBody>
            <a:bodyPr wrap="square" rtlCol="0">
              <a:spAutoFit/>
            </a:bodyPr>
            <a:lstStyle/>
            <a:p>
              <a:r>
                <a:rPr lang="en-US" sz="1400" dirty="0">
                  <a:latin typeface="Karla"/>
                </a:rPr>
                <a:t>show an email without spam</a:t>
              </a:r>
            </a:p>
          </p:txBody>
        </p:sp>
        <p:sp>
          <p:nvSpPr>
            <p:cNvPr id="106" name="TextBox 105">
              <a:extLst>
                <a:ext uri="{FF2B5EF4-FFF2-40B4-BE49-F238E27FC236}">
                  <a16:creationId xmlns:a16="http://schemas.microsoft.com/office/drawing/2014/main" xmlns="" id="{BAF5A407-E931-41FB-A280-220B780AB8D6}"/>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121" name="Rectangle 120">
            <a:extLst>
              <a:ext uri="{FF2B5EF4-FFF2-40B4-BE49-F238E27FC236}">
                <a16:creationId xmlns:a16="http://schemas.microsoft.com/office/drawing/2014/main" xmlns=""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a16="http://schemas.microsoft.com/office/drawing/2014/main" xmlns=""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a16="http://schemas.microsoft.com/office/drawing/2014/main" xmlns=""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a16="http://schemas.microsoft.com/office/drawing/2014/main" xmlns=""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a16="http://schemas.microsoft.com/office/drawing/2014/main" xmlns=""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xmlns=""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a16="http://schemas.microsoft.com/office/drawing/2014/main" xmlns=""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a16="http://schemas.microsoft.com/office/drawing/2014/main" xmlns=""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xmlns=""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xmlns=""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a16="http://schemas.microsoft.com/office/drawing/2014/main" xmlns="" id="{B1641FD8-5BAF-4CA7-984D-8EE16593166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a16="http://schemas.microsoft.com/office/drawing/2014/main" xmlns="" id="{010123E8-1732-470A-A985-C2FDC5815A7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a16="http://schemas.microsoft.com/office/drawing/2014/main" xmlns="" id="{32308C09-1667-4FFB-BF31-A287D76D599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a16="http://schemas.microsoft.com/office/drawing/2014/main" xmlns="" id="{B7344963-159E-4671-997C-2279337F35E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a16="http://schemas.microsoft.com/office/drawing/2014/main" xmlns="" id="{994F2E64-61F2-491F-9811-2B770E5D8CF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a16="http://schemas.microsoft.com/office/drawing/2014/main" xmlns="" id="{55CD328C-8FD6-450C-9FFE-232E694DD2A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a16="http://schemas.microsoft.com/office/drawing/2014/main" xmlns="" id="{60A2861C-19A2-48DF-BAE3-BD540C5BF11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a16="http://schemas.microsoft.com/office/drawing/2014/main" xmlns="" id="{D71B5EAF-EF01-4E94-A27C-8D53E296DFB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a16="http://schemas.microsoft.com/office/drawing/2014/main" xmlns="" id="{1A6F90BE-2955-47BB-BEDE-EA0045270E6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a16="http://schemas.microsoft.com/office/drawing/2014/main" xmlns=""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dirty="0">
                <a:solidFill>
                  <a:schemeClr val="tx1">
                    <a:lumMod val="75000"/>
                    <a:lumOff val="25000"/>
                  </a:schemeClr>
                </a:solidFill>
              </a:rPr>
              <a:t>The discriminator is </a:t>
            </a:r>
            <a:r>
              <a:rPr lang="en-US" dirty="0" smtClean="0">
                <a:solidFill>
                  <a:schemeClr val="tx1">
                    <a:lumMod val="75000"/>
                    <a:lumOff val="25000"/>
                  </a:schemeClr>
                </a:solidFill>
              </a:rPr>
              <a:t>very simple. It takes a sample </a:t>
            </a:r>
            <a:r>
              <a:rPr lang="en-US" dirty="0">
                <a:solidFill>
                  <a:schemeClr val="tx1">
                    <a:lumMod val="75000"/>
                    <a:lumOff val="25000"/>
                  </a:schemeClr>
                </a:solidFill>
              </a:rPr>
              <a:t>as input, and its output is a single value that reports the network’s confidence that the input is from the </a:t>
            </a:r>
            <a:r>
              <a:rPr lang="en-US" dirty="0" smtClean="0">
                <a:solidFill>
                  <a:schemeClr val="tx1">
                    <a:lumMod val="75000"/>
                    <a:lumOff val="25000"/>
                  </a:schemeClr>
                </a:solidFill>
              </a:rPr>
              <a:t>training </a:t>
            </a:r>
            <a:r>
              <a:rPr lang="en-US" dirty="0">
                <a:solidFill>
                  <a:schemeClr val="tx1">
                    <a:lumMod val="75000"/>
                    <a:lumOff val="25000"/>
                  </a:schemeClr>
                </a:solidFill>
              </a:rPr>
              <a:t>set, rather than being </a:t>
            </a:r>
            <a:r>
              <a:rPr lang="en-US" dirty="0" smtClean="0">
                <a:solidFill>
                  <a:schemeClr val="tx1">
                    <a:lumMod val="75000"/>
                    <a:lumOff val="25000"/>
                  </a:schemeClr>
                </a:solidFill>
              </a:rPr>
              <a:t>a fake. </a:t>
            </a:r>
          </a:p>
          <a:p>
            <a:endParaRPr lang="en-US" dirty="0">
              <a:solidFill>
                <a:schemeClr val="tx1">
                  <a:lumMod val="75000"/>
                  <a:lumOff val="25000"/>
                </a:schemeClr>
              </a:solidFill>
            </a:endParaRPr>
          </a:p>
          <a:p>
            <a:r>
              <a:rPr lang="en-US" dirty="0">
                <a:solidFill>
                  <a:schemeClr val="tx1">
                    <a:lumMod val="75000"/>
                    <a:lumOff val="25000"/>
                  </a:schemeClr>
                </a:solidFill>
              </a:rPr>
              <a:t>There are not many restrictions on what the discriminator is.</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800338"/>
            <a:ext cx="5365679" cy="2111143"/>
          </a:xfrm>
        </p:spPr>
        <p:txBody>
          <a:bodyPr/>
          <a:lstStyle/>
          <a:p>
            <a:r>
              <a:rPr lang="en-US" dirty="0" smtClean="0"/>
              <a:t>The </a:t>
            </a:r>
            <a:r>
              <a:rPr lang="en-US" dirty="0"/>
              <a:t>generator takes as input a bunch of </a:t>
            </a:r>
            <a:r>
              <a:rPr lang="en-US" b="1" dirty="0"/>
              <a:t>random </a:t>
            </a:r>
            <a:r>
              <a:rPr lang="en-US" b="1" dirty="0" smtClean="0"/>
              <a:t>numbers </a:t>
            </a:r>
            <a:r>
              <a:rPr lang="en-US" dirty="0" smtClean="0"/>
              <a:t>. </a:t>
            </a:r>
          </a:p>
          <a:p>
            <a:r>
              <a:rPr lang="en-US" dirty="0" smtClean="0"/>
              <a:t>If </a:t>
            </a:r>
            <a:r>
              <a:rPr lang="en-US" dirty="0"/>
              <a:t>we build our generator to be deterministic, then the same input will always </a:t>
            </a:r>
            <a:r>
              <a:rPr lang="en-US" dirty="0" smtClean="0"/>
              <a:t>produce </a:t>
            </a:r>
            <a:r>
              <a:rPr lang="en-US" dirty="0"/>
              <a:t>the same output. In that sense we can think of the input values as latent variables. But here the latent variables weren’t discovered by analyzing the input, as they were for </a:t>
            </a:r>
            <a:r>
              <a:rPr lang="en-US" dirty="0" smtClean="0"/>
              <a:t>the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7" name="Content Placeholder 6"/>
          <p:cNvSpPr>
            <a:spLocks noGrp="1"/>
          </p:cNvSpPr>
          <p:nvPr>
            <p:ph idx="1"/>
          </p:nvPr>
        </p:nvSpPr>
        <p:spPr/>
        <p:txBody>
          <a:bodyPr/>
          <a:lstStyle/>
          <a:p>
            <a:endParaRPr lang="en-US"/>
          </a:p>
        </p:txBody>
      </p:sp>
      <p:pic>
        <p:nvPicPr>
          <p:cNvPr id="9" name="Picture 8"/>
          <p:cNvPicPr>
            <a:picLocks noChangeAspect="1"/>
          </p:cNvPicPr>
          <p:nvPr/>
        </p:nvPicPr>
        <p:blipFill>
          <a:blip r:embed="rId3"/>
          <a:stretch>
            <a:fillRect/>
          </a:stretch>
        </p:blipFill>
        <p:spPr>
          <a:xfrm>
            <a:off x="3266939" y="983807"/>
            <a:ext cx="5468802" cy="5829743"/>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658"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659"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660"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682"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683"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684"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00"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70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522"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endParaRPr lang="en-US" sz="2400" dirty="0"/>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endParaRPr lang="en-US" sz="2400" dirty="0">
              <a:solidFill>
                <a:srgbClr val="FF0000"/>
              </a:solidFill>
            </a:endParaRP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523"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dirty="0" smtClean="0"/>
              <a:t>Sample mini-batch of training images </a:t>
            </a:r>
            <a:r>
              <a:rPr lang="en-US" i="1" dirty="0" smtClean="0"/>
              <a:t>x</a:t>
            </a:r>
            <a:r>
              <a:rPr lang="en-US" dirty="0" smtClean="0"/>
              <a:t>, and generator codes </a:t>
            </a:r>
            <a:r>
              <a:rPr lang="en-US" i="1" dirty="0" smtClean="0"/>
              <a:t>z</a:t>
            </a:r>
          </a:p>
          <a:p>
            <a:r>
              <a:rPr lang="en-US" dirty="0" smtClean="0"/>
              <a:t>Update </a:t>
            </a:r>
            <a:r>
              <a:rPr lang="en-US" i="1" dirty="0" smtClean="0"/>
              <a:t>G</a:t>
            </a:r>
            <a:r>
              <a:rPr lang="en-US" dirty="0" smtClean="0"/>
              <a:t> using back-prop</a:t>
            </a:r>
          </a:p>
          <a:p>
            <a:r>
              <a:rPr lang="en-US" dirty="0" smtClean="0"/>
              <a:t>Update </a:t>
            </a:r>
            <a:r>
              <a:rPr lang="en-US" i="1" dirty="0" smtClean="0"/>
              <a:t>D </a:t>
            </a:r>
            <a:r>
              <a:rPr lang="en-US" dirty="0" smtClean="0"/>
              <a:t>using back-prop</a:t>
            </a:r>
          </a:p>
          <a:p>
            <a:endParaRPr lang="en-US" dirty="0"/>
          </a:p>
          <a:p>
            <a:pPr algn="ctr"/>
            <a:r>
              <a:rPr lang="en-US" i="1" dirty="0" smtClean="0"/>
              <a:t>Optional</a:t>
            </a:r>
            <a:r>
              <a:rPr lang="en-US" dirty="0" smtClean="0"/>
              <a:t>: Run </a:t>
            </a:r>
            <a:r>
              <a:rPr lang="en-US" i="1" dirty="0" smtClean="0"/>
              <a:t>k</a:t>
            </a:r>
            <a:r>
              <a:rPr lang="en-US" dirty="0" smtClean="0"/>
              <a:t> steps of one player for every step of the other player</a:t>
            </a:r>
            <a:endParaRPr lang="en-US"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
        <p:nvSpPr>
          <p:cNvPr id="7" name="Content Placeholder 6"/>
          <p:cNvSpPr>
            <a:spLocks noGrp="1"/>
          </p:cNvSpPr>
          <p:nvPr>
            <p:ph idx="1"/>
          </p:nvPr>
        </p:nvSpPr>
        <p:spPr/>
        <p:txBody>
          <a:bodyPr/>
          <a:lstStyle/>
          <a:p>
            <a:endParaRPr lang="en-US"/>
          </a:p>
        </p:txBody>
      </p:sp>
      <p:pic>
        <p:nvPicPr>
          <p:cNvPr id="22530" name="Picture 2" descr="https://cdn-images-1.medium.com/max/1600/1*BNvnX7zt6U97paaNXpURR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735" y="1344664"/>
            <a:ext cx="9636529" cy="462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b="1" dirty="0" smtClean="0">
                <a:solidFill>
                  <a:schemeClr val="accent2">
                    <a:lumMod val="75000"/>
                  </a:schemeClr>
                </a:solidFill>
              </a:rPr>
              <a:t>False negative (I: Real/D: Fake): </a:t>
            </a:r>
          </a:p>
          <a:p>
            <a:r>
              <a:rPr lang="en-US" dirty="0" smtClean="0"/>
              <a:t>In this case we </a:t>
            </a:r>
            <a:r>
              <a:rPr lang="en-US" dirty="0"/>
              <a:t>feed </a:t>
            </a:r>
            <a:r>
              <a:rPr lang="en-US" dirty="0" smtClean="0"/>
              <a:t>reals to </a:t>
            </a:r>
            <a:r>
              <a:rPr lang="en-US" dirty="0"/>
              <a:t>the </a:t>
            </a:r>
            <a:r>
              <a:rPr lang="en-US" dirty="0" smtClean="0"/>
              <a:t>discriminator. The Generator is not involved in this step at all. </a:t>
            </a:r>
          </a:p>
          <a:p>
            <a:r>
              <a:rPr lang="en-US" dirty="0" smtClean="0"/>
              <a:t>The </a:t>
            </a:r>
            <a:r>
              <a:rPr lang="en-US" dirty="0"/>
              <a:t>error function </a:t>
            </a:r>
            <a:r>
              <a:rPr lang="en-US" dirty="0" smtClean="0"/>
              <a:t>here only involves the Discriminator and if it makes a mistake the </a:t>
            </a:r>
            <a:r>
              <a:rPr lang="en-US" dirty="0"/>
              <a:t>error drives a backpropagation step through the discriminator, updating its weights, so that it will get better at recognizing </a:t>
            </a:r>
            <a:r>
              <a:rPr lang="en-US" dirty="0" smtClean="0"/>
              <a:t>reals. </a:t>
            </a:r>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b="1" dirty="0" smtClean="0">
                <a:solidFill>
                  <a:schemeClr val="accent2">
                    <a:lumMod val="75000"/>
                  </a:schemeClr>
                </a:solidFill>
              </a:rPr>
              <a:t>True negative (I: Fake/D: Fake): </a:t>
            </a:r>
          </a:p>
          <a:p>
            <a:pPr marL="342900" indent="-342900">
              <a:buFont typeface="Arial" charset="0"/>
              <a:buChar char="•"/>
            </a:pPr>
            <a:r>
              <a:rPr lang="en-US" dirty="0" smtClean="0"/>
              <a:t>We start </a:t>
            </a:r>
            <a:r>
              <a:rPr lang="en-US" dirty="0"/>
              <a:t>with random numbers going into the </a:t>
            </a:r>
            <a:r>
              <a:rPr lang="en-US" dirty="0" smtClean="0"/>
              <a:t>generator. </a:t>
            </a:r>
          </a:p>
          <a:p>
            <a:pPr marL="342900" indent="-342900">
              <a:buFont typeface="Arial" charset="0"/>
              <a:buChar char="•"/>
            </a:pPr>
            <a:r>
              <a:rPr lang="en-US" dirty="0" smtClean="0"/>
              <a:t>The </a:t>
            </a:r>
            <a:r>
              <a:rPr lang="en-US" dirty="0"/>
              <a:t>generator’s output is a </a:t>
            </a:r>
            <a:r>
              <a:rPr lang="en-US" dirty="0" smtClean="0"/>
              <a:t>fake. </a:t>
            </a:r>
          </a:p>
          <a:p>
            <a:pPr marL="342900" indent="-342900">
              <a:buFont typeface="Arial" charset="0"/>
              <a:buChar char="•"/>
            </a:pPr>
            <a:r>
              <a:rPr lang="en-US" dirty="0" smtClean="0"/>
              <a:t>The </a:t>
            </a:r>
            <a:r>
              <a:rPr lang="en-US" dirty="0"/>
              <a:t>error function </a:t>
            </a:r>
            <a:r>
              <a:rPr lang="en-US" dirty="0" smtClean="0"/>
              <a:t>gets a </a:t>
            </a:r>
            <a:r>
              <a:rPr lang="en-US" dirty="0"/>
              <a:t>large value if this fake </a:t>
            </a:r>
            <a:r>
              <a:rPr lang="en-US" dirty="0" smtClean="0"/>
              <a:t>is </a:t>
            </a:r>
            <a:r>
              <a:rPr lang="en-US" dirty="0"/>
              <a:t>correctly identified as </a:t>
            </a:r>
            <a:r>
              <a:rPr lang="en-US" dirty="0" smtClean="0"/>
              <a:t>fake.</a:t>
            </a:r>
          </a:p>
          <a:p>
            <a:pPr marL="342900" indent="-342900">
              <a:buFont typeface="Arial" charset="0"/>
              <a:buChar char="•"/>
            </a:pPr>
            <a:r>
              <a:rPr lang="en-US" dirty="0"/>
              <a:t>M</a:t>
            </a:r>
            <a:r>
              <a:rPr lang="en-US" dirty="0" smtClean="0"/>
              <a:t>eaning </a:t>
            </a:r>
            <a:r>
              <a:rPr lang="en-US" dirty="0"/>
              <a:t>that the </a:t>
            </a:r>
            <a:r>
              <a:rPr lang="en-US" dirty="0" smtClean="0"/>
              <a:t>generator </a:t>
            </a:r>
            <a:r>
              <a:rPr lang="en-US" dirty="0"/>
              <a:t>got </a:t>
            </a:r>
            <a:r>
              <a:rPr lang="en-US" dirty="0" smtClean="0"/>
              <a:t>caught. </a:t>
            </a:r>
            <a:endParaRPr lang="en-US" dirty="0"/>
          </a:p>
          <a:p>
            <a:pPr marL="342900" indent="-342900">
              <a:buFont typeface="Arial" charset="0"/>
              <a:buChar char="•"/>
            </a:pPr>
            <a:r>
              <a:rPr lang="en-US" dirty="0" err="1"/>
              <a:t>B</a:t>
            </a:r>
            <a:r>
              <a:rPr lang="en-US" dirty="0" err="1" smtClean="0"/>
              <a:t>ackprop</a:t>
            </a:r>
            <a:r>
              <a:rPr lang="en-US" dirty="0"/>
              <a:t>, </a:t>
            </a:r>
            <a:r>
              <a:rPr lang="en-US" dirty="0" smtClean="0"/>
              <a:t>goes through the discriminator (which frozen) to </a:t>
            </a:r>
            <a:r>
              <a:rPr lang="en-US" dirty="0"/>
              <a:t>the generator. </a:t>
            </a:r>
            <a:endParaRPr lang="en-US" dirty="0" smtClean="0"/>
          </a:p>
          <a:p>
            <a:pPr marL="342900" indent="-342900">
              <a:buFont typeface="Arial" charset="0"/>
              <a:buChar char="•"/>
            </a:pPr>
            <a:r>
              <a:rPr lang="en-US" dirty="0" smtClean="0"/>
              <a:t>Update the </a:t>
            </a:r>
            <a:r>
              <a:rPr lang="en-US" dirty="0"/>
              <a:t>generator, so it can better learn </a:t>
            </a:r>
            <a:r>
              <a:rPr lang="en-US" dirty="0" smtClean="0"/>
              <a:t>how to </a:t>
            </a:r>
            <a:r>
              <a:rPr lang="en-US" dirty="0"/>
              <a:t>fool the discriminator. </a:t>
            </a:r>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b="1" dirty="0" smtClean="0">
                <a:solidFill>
                  <a:schemeClr val="accent2">
                    <a:lumMod val="75000"/>
                  </a:schemeClr>
                </a:solidFill>
              </a:rPr>
              <a:t>False positives (Fake/</a:t>
            </a:r>
            <a:r>
              <a:rPr lang="en-US" b="1" dirty="0" err="1" smtClean="0">
                <a:solidFill>
                  <a:schemeClr val="accent2">
                    <a:lumMod val="75000"/>
                  </a:schemeClr>
                </a:solidFill>
              </a:rPr>
              <a:t>D:Real</a:t>
            </a:r>
            <a:r>
              <a:rPr lang="en-US" b="1" dirty="0" smtClean="0">
                <a:solidFill>
                  <a:schemeClr val="accent2">
                    <a:lumMod val="75000"/>
                  </a:schemeClr>
                </a:solidFill>
              </a:rPr>
              <a:t>): </a:t>
            </a:r>
          </a:p>
          <a:p>
            <a:r>
              <a:rPr lang="en-US" dirty="0" smtClean="0"/>
              <a:t>Here we </a:t>
            </a:r>
            <a:r>
              <a:rPr lang="en-US" dirty="0"/>
              <a:t>generate a fake </a:t>
            </a:r>
            <a:r>
              <a:rPr lang="en-US" dirty="0" smtClean="0"/>
              <a:t>and </a:t>
            </a:r>
            <a:r>
              <a:rPr lang="en-US" dirty="0"/>
              <a:t>punish the discriminator if it classifies it as </a:t>
            </a:r>
            <a:r>
              <a:rPr lang="en-US" dirty="0" smtClean="0"/>
              <a:t>real</a:t>
            </a:r>
            <a:r>
              <a:rPr lang="en-US" dirty="0"/>
              <a:t>.</a:t>
            </a:r>
            <a:endParaRPr lang="en-US"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 xmlns:a16="http://schemas.microsoft.com/office/drawing/2014/main"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 xmlns:a16="http://schemas.microsoft.com/office/drawing/2014/main"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 xmlns:a16="http://schemas.microsoft.com/office/drawing/2014/main"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 xmlns:a16="http://schemas.microsoft.com/office/drawing/2014/main"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7" name="Content Placeholder 6"/>
          <p:cNvSpPr>
            <a:spLocks noGrp="1"/>
          </p:cNvSpPr>
          <p:nvPr>
            <p:ph idx="1"/>
          </p:nvPr>
        </p:nvSpPr>
        <p:spPr/>
        <p:txBody>
          <a:bodyPr/>
          <a:lstStyle/>
          <a:p>
            <a:endParaRPr lang="en-US"/>
          </a:p>
        </p:txBody>
      </p:sp>
      <p:pic>
        <p:nvPicPr>
          <p:cNvPr id="23554" name="Picture 2" descr="https://cdn-images-1.medium.com/max/1600/1*HaExieykcOT5oI2_xKisr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039" y="898602"/>
            <a:ext cx="6513760" cy="595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347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 xmlns:a16="http://schemas.microsoft.com/office/drawing/2014/main"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 xmlns:a16="http://schemas.microsoft.com/office/drawing/2014/main"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 xmlns:a16="http://schemas.microsoft.com/office/drawing/2014/main"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 xmlns:a16="http://schemas.microsoft.com/office/drawing/2014/main"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 xmlns:a16="http://schemas.microsoft.com/office/drawing/2014/main"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 xmlns:a16="http://schemas.microsoft.com/office/drawing/2014/main"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 xmlns:a16="http://schemas.microsoft.com/office/drawing/2014/main"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349292" y="216531"/>
            <a:ext cx="11493416" cy="767276"/>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idx="12"/>
          </p:nvPr>
        </p:nvSpPr>
        <p:spPr>
          <a:xfrm>
            <a:off x="8570260" y="6331056"/>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53</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54</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Why not 1 point?</a:t>
            </a:r>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55</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56</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57</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t>DCGAN Interpretable Vector Arithmetic</a:t>
            </a:r>
            <a:endParaRPr sz="2400" dirty="0"/>
          </a:p>
          <a:p>
            <a:endParaRPr sz="2400" dirty="0"/>
          </a:p>
          <a:p>
            <a:r>
              <a:rPr lang="en" sz="2400" dirty="0"/>
              <a:t>Parallels to Autoencoder Case</a:t>
            </a:r>
            <a:endParaRPr sz="2400" dirty="0"/>
          </a:p>
          <a:p>
            <a:endParaRPr sz="2400" dirty="0"/>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Tree>
    <p:extLst>
      <p:ext uri="{BB962C8B-B14F-4D97-AF65-F5344CB8AC3E}">
        <p14:creationId xmlns:p14="http://schemas.microsoft.com/office/powerpoint/2010/main" val="15746912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349292" y="216531"/>
            <a:ext cx="11493416" cy="767276"/>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type="body"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idx="12"/>
          </p:nvPr>
        </p:nvSpPr>
        <p:spPr>
          <a:xfrm>
            <a:off x="8570260" y="6331056"/>
            <a:ext cx="2844800" cy="365125"/>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pic>
        <p:nvPicPr>
          <p:cNvPr id="4" name="Picture 3"/>
          <p:cNvPicPr>
            <a:picLocks noChangeAspect="1"/>
          </p:cNvPicPr>
          <p:nvPr/>
        </p:nvPicPr>
        <p:blipFill>
          <a:blip r:embed="rId3"/>
          <a:stretch>
            <a:fillRect/>
          </a:stretch>
        </p:blipFill>
        <p:spPr>
          <a:xfrm>
            <a:off x="1016000" y="84409"/>
            <a:ext cx="10160000" cy="5930900"/>
          </a:xfrm>
          <a:prstGeom prst="rect">
            <a:avLst/>
          </a:prstGeom>
        </p:spPr>
      </p:pic>
    </p:spTree>
    <p:extLst>
      <p:ext uri="{BB962C8B-B14F-4D97-AF65-F5344CB8AC3E}">
        <p14:creationId xmlns:p14="http://schemas.microsoft.com/office/powerpoint/2010/main" val="17871655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type="body"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type="body"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Arial"/>
                <a:ea typeface="Arial"/>
                <a:cs typeface="Arial"/>
                <a:sym typeface="Arial"/>
              </a:rPr>
              <a:t>Use Soft and Noisy Labels</a:t>
            </a:r>
            <a:endParaRPr b="1" dirty="0">
              <a:solidFill>
                <a:schemeClr val="dk1"/>
              </a:solidFill>
              <a:latin typeface="Arial"/>
              <a:ea typeface="Arial"/>
              <a:cs typeface="Arial"/>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Arial"/>
                <a:ea typeface="Arial"/>
                <a:cs typeface="Arial"/>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Arial"/>
              <a:ea typeface="Arial"/>
              <a:cs typeface="Arial"/>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Arial"/>
                <a:ea typeface="Arial"/>
                <a:cs typeface="Arial"/>
                <a:sym typeface="Arial"/>
              </a:rPr>
              <a:t>Salimans</a:t>
            </a:r>
            <a:r>
              <a:rPr lang="en" sz="2000" dirty="0">
                <a:solidFill>
                  <a:schemeClr val="dk1"/>
                </a:solidFill>
                <a:latin typeface="Arial"/>
                <a:ea typeface="Arial"/>
                <a:cs typeface="Arial"/>
                <a:sym typeface="Arial"/>
              </a:rPr>
              <a:t> et. al. 2016</a:t>
            </a:r>
            <a:endParaRPr sz="2000" dirty="0">
              <a:solidFill>
                <a:schemeClr val="dk1"/>
              </a:solidFill>
              <a:latin typeface="Arial"/>
              <a:ea typeface="Arial"/>
              <a:cs typeface="Arial"/>
              <a:sym typeface="Arial"/>
            </a:endParaRPr>
          </a:p>
          <a:p>
            <a:pPr marL="609585" indent="-397923">
              <a:lnSpc>
                <a:spcPct val="115000"/>
              </a:lnSpc>
              <a:spcBef>
                <a:spcPts val="0"/>
              </a:spcBef>
              <a:buClr>
                <a:schemeClr val="dk1"/>
              </a:buClr>
              <a:buSzPts val="1100"/>
              <a:buChar char="●"/>
            </a:pPr>
            <a:r>
              <a:rPr lang="en" sz="2000" dirty="0">
                <a:solidFill>
                  <a:schemeClr val="dk1"/>
                </a:solidFill>
                <a:latin typeface="Arial"/>
                <a:ea typeface="Arial"/>
                <a:cs typeface="Arial"/>
                <a:sym typeface="Arial"/>
              </a:rPr>
              <a:t>make the labels the noisy for the discriminator: occasionally flip the labels when training the discriminator</a:t>
            </a:r>
            <a:endParaRPr sz="2000" b="1" dirty="0">
              <a:solidFill>
                <a:srgbClr val="24292E"/>
              </a:solidFill>
              <a:latin typeface="Arial"/>
              <a:ea typeface="Arial"/>
              <a:cs typeface="Arial"/>
              <a:sym typeface="Arial"/>
            </a:endParaRPr>
          </a:p>
          <a:p>
            <a:pPr>
              <a:lnSpc>
                <a:spcPct val="115000"/>
              </a:lnSpc>
              <a:spcBef>
                <a:spcPts val="2400"/>
              </a:spcBef>
            </a:pPr>
            <a:r>
              <a:rPr lang="en" b="1" dirty="0">
                <a:solidFill>
                  <a:schemeClr val="dk1"/>
                </a:solidFill>
                <a:latin typeface="Arial"/>
                <a:ea typeface="Arial"/>
                <a:cs typeface="Arial"/>
                <a:sym typeface="Arial"/>
              </a:rPr>
              <a:t>See GANHACKs</a:t>
            </a:r>
            <a:r>
              <a:rPr lang="en" b="1" i="1" dirty="0">
                <a:solidFill>
                  <a:schemeClr val="dk1"/>
                </a:solidFill>
                <a:latin typeface="Arial"/>
                <a:ea typeface="Arial"/>
                <a:cs typeface="Arial"/>
                <a:sym typeface="Arial"/>
              </a:rPr>
              <a:t> </a:t>
            </a:r>
            <a:r>
              <a:rPr lang="en" dirty="0">
                <a:solidFill>
                  <a:schemeClr val="dk1"/>
                </a:solidFill>
                <a:latin typeface="Arial"/>
                <a:ea typeface="Arial"/>
                <a:cs typeface="Arial"/>
                <a:sym typeface="Arial"/>
              </a:rPr>
              <a:t>(</a:t>
            </a:r>
            <a:r>
              <a:rPr lang="en" u="sng" dirty="0">
                <a:solidFill>
                  <a:schemeClr val="hlink"/>
                </a:solidFill>
                <a:latin typeface="Arial"/>
                <a:ea typeface="Arial"/>
                <a:cs typeface="Arial"/>
                <a:sym typeface="Arial"/>
                <a:hlinkClick r:id="rId3"/>
              </a:rPr>
              <a:t>https://github.com/soumith/ganhacks</a:t>
            </a:r>
            <a:r>
              <a:rPr lang="en" dirty="0">
                <a:solidFill>
                  <a:schemeClr val="dk1"/>
                </a:solidFill>
                <a:latin typeface="Arial"/>
                <a:ea typeface="Arial"/>
                <a:cs typeface="Arial"/>
                <a:sym typeface="Arial"/>
              </a:rPr>
              <a:t>) for more tips</a:t>
            </a:r>
            <a:endParaRPr dirty="0">
              <a:solidFill>
                <a:srgbClr val="24292E"/>
              </a:solidFill>
              <a:latin typeface="Arial"/>
              <a:ea typeface="Arial"/>
              <a:cs typeface="Arial"/>
              <a:sym typeface="Arial"/>
            </a:endParaRPr>
          </a:p>
          <a:p>
            <a:pPr marL="609585">
              <a:lnSpc>
                <a:spcPct val="115000"/>
              </a:lnSpc>
              <a:spcBef>
                <a:spcPts val="1600"/>
              </a:spcBef>
              <a:spcAft>
                <a:spcPts val="1600"/>
              </a:spcAft>
            </a:pPr>
            <a:endParaRPr dirty="0">
              <a:solidFill>
                <a:srgbClr val="24292E"/>
              </a:solidFill>
              <a:latin typeface="Arial"/>
              <a:ea typeface="Arial"/>
              <a:cs typeface="Arial"/>
              <a:sym typeface="Arial"/>
            </a:endParaRPr>
          </a:p>
        </p:txBody>
      </p:sp>
      <p:sp>
        <p:nvSpPr>
          <p:cNvPr id="262" name="Google Shape;262;p37"/>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dirty="0" smtClean="0"/>
              <a:t>In some games there are unbounded resources. </a:t>
            </a:r>
            <a:r>
              <a:rPr lang="en-US" dirty="0"/>
              <a:t>For </a:t>
            </a:r>
            <a:r>
              <a:rPr lang="en-US" dirty="0" smtClean="0"/>
              <a:t>example</a:t>
            </a:r>
            <a:r>
              <a:rPr lang="en-US" dirty="0"/>
              <a:t>, in a game of poker, the pot can theoretically get larger and larger without limit. </a:t>
            </a:r>
            <a:endParaRPr lang="en-US" dirty="0" smtClean="0"/>
          </a:p>
          <a:p>
            <a:endParaRPr lang="en-US" dirty="0"/>
          </a:p>
          <a:p>
            <a:r>
              <a:rPr lang="en-US" b="1" dirty="0" smtClean="0"/>
              <a:t>Zero-sum game</a:t>
            </a:r>
            <a:r>
              <a:rPr lang="en-US" dirty="0" smtClean="0"/>
              <a:t>:  Players </a:t>
            </a:r>
            <a:r>
              <a:rPr lang="en-US" dirty="0"/>
              <a:t>compete for a fixed and limited pool of </a:t>
            </a:r>
            <a:r>
              <a:rPr lang="en-US" dirty="0" smtClean="0"/>
              <a:t>resources. Players compete </a:t>
            </a:r>
            <a:r>
              <a:rPr lang="en-US" dirty="0"/>
              <a:t>for resources, claiming </a:t>
            </a:r>
            <a:r>
              <a:rPr lang="en-US" dirty="0" smtClean="0"/>
              <a:t>them and each </a:t>
            </a:r>
            <a:r>
              <a:rPr lang="en-US" dirty="0"/>
              <a:t>player’s total number of resources can change, but the total number of resources </a:t>
            </a:r>
            <a:r>
              <a:rPr lang="en-US" dirty="0" smtClean="0"/>
              <a:t>remain constant.</a:t>
            </a:r>
          </a:p>
          <a:p>
            <a:endParaRPr lang="en-US" dirty="0"/>
          </a:p>
          <a:p>
            <a:r>
              <a:rPr lang="en-US" dirty="0"/>
              <a:t>In zero-sum games each player can try to set things up so that the other player’s best move is of as little advantage as possible. This is called a </a:t>
            </a:r>
            <a:r>
              <a:rPr lang="en-US" b="1" dirty="0"/>
              <a:t>minimax</a:t>
            </a:r>
            <a:r>
              <a:rPr lang="en-US" dirty="0"/>
              <a:t>, or </a:t>
            </a:r>
            <a:r>
              <a:rPr lang="en-US" b="1" dirty="0" err="1"/>
              <a:t>minmax</a:t>
            </a:r>
            <a:r>
              <a:rPr lang="en-US" dirty="0"/>
              <a:t>, </a:t>
            </a:r>
            <a:r>
              <a:rPr lang="en-US" dirty="0" smtClean="0"/>
              <a:t>technique.</a:t>
            </a:r>
            <a:endParaRPr lang="en-US" dirty="0"/>
          </a:p>
          <a:p>
            <a:r>
              <a:rPr lang="en-US" dirty="0" smtClean="0"/>
              <a:t> </a:t>
            </a:r>
            <a:endParaRPr lang="en-US"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a:t>Our goal in training the GAN is to produce two networks that are each as good as they can be. In other words, we don’t end up with a “win- </a:t>
            </a:r>
            <a:r>
              <a:rPr lang="en-US" dirty="0" err="1"/>
              <a:t>ner</a:t>
            </a:r>
            <a:r>
              <a:rPr lang="en-US" dirty="0"/>
              <a:t>.” Instead, both networks have reached their peak ability given the other network’s abilities to thwart it. Game theorists call this state a </a:t>
            </a:r>
            <a:r>
              <a:rPr lang="en-US" b="1" dirty="0"/>
              <a:t>Nash equilibrium</a:t>
            </a:r>
            <a:r>
              <a:rPr lang="en-US" dirty="0"/>
              <a:t>, where each network is at its best configuration with respect to the </a:t>
            </a:r>
            <a:r>
              <a:rPr lang="en-US" dirty="0" smtClean="0"/>
              <a:t>other. </a:t>
            </a:r>
          </a:p>
          <a:p>
            <a:endParaRPr lang="en-US" dirty="0"/>
          </a:p>
          <a:p>
            <a:r>
              <a:rPr lang="en-US" dirty="0" smtClean="0"/>
              <a:t>More on this in the lab tomorrow.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Biggest challenge </a:t>
            </a:r>
            <a:r>
              <a:rPr lang="en-US" dirty="0"/>
              <a:t>to using GANs is practice is their </a:t>
            </a:r>
            <a:r>
              <a:rPr lang="en-US" dirty="0" smtClean="0"/>
              <a:t>sensitivity </a:t>
            </a:r>
            <a:r>
              <a:rPr lang="en-US" dirty="0"/>
              <a:t>to both structure and parameters. </a:t>
            </a:r>
            <a:endParaRPr lang="en-US" dirty="0" smtClean="0"/>
          </a:p>
          <a:p>
            <a:endParaRPr lang="en-US" dirty="0" smtClean="0"/>
          </a:p>
          <a:p>
            <a:r>
              <a:rPr lang="en-US" dirty="0" smtClean="0"/>
              <a:t>If </a:t>
            </a:r>
            <a:r>
              <a:rPr lang="en-US" dirty="0"/>
              <a:t>either the discriminator or generator gets better than the other too quickly, the other will never be able to catch up. </a:t>
            </a:r>
            <a:endParaRPr lang="en-US" dirty="0" smtClean="0"/>
          </a:p>
          <a:p>
            <a:endParaRPr lang="en-US" dirty="0" smtClean="0"/>
          </a:p>
          <a:p>
            <a:r>
              <a:rPr lang="en-US" dirty="0" smtClean="0"/>
              <a:t>Finding </a:t>
            </a:r>
            <a:r>
              <a:rPr lang="en-US" dirty="0"/>
              <a:t>that combination can be </a:t>
            </a:r>
            <a:r>
              <a:rPr lang="en-US" dirty="0" smtClean="0"/>
              <a:t>challenging. Following </a:t>
            </a:r>
            <a:r>
              <a:rPr lang="en-US" dirty="0"/>
              <a:t>the rules of thumb </a:t>
            </a:r>
            <a:r>
              <a:rPr lang="en-US" dirty="0" smtClean="0"/>
              <a:t>we discussed above is </a:t>
            </a:r>
            <a:r>
              <a:rPr lang="en-US" dirty="0"/>
              <a:t>generally recommended when we’re building a new </a:t>
            </a:r>
            <a:r>
              <a:rPr lang="en-US" dirty="0" smtClean="0"/>
              <a:t>DCGAN.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dirty="0" smtClean="0"/>
              <a:t>Trying to train a GAN generator too </a:t>
            </a:r>
            <a:r>
              <a:rPr lang="en-US" dirty="0"/>
              <a:t>produce large images, such as 1000 by 1000 </a:t>
            </a:r>
            <a:r>
              <a:rPr lang="en-US" dirty="0" smtClean="0"/>
              <a:t>pixels can be problematic. </a:t>
            </a:r>
          </a:p>
          <a:p>
            <a:endParaRPr lang="en-US" dirty="0"/>
          </a:p>
          <a:p>
            <a:r>
              <a:rPr lang="en-US" dirty="0" smtClean="0"/>
              <a:t>The problem </a:t>
            </a:r>
            <a:r>
              <a:rPr lang="en-US" dirty="0"/>
              <a:t>is </a:t>
            </a:r>
            <a:r>
              <a:rPr lang="en-US" dirty="0" smtClean="0"/>
              <a:t>that with large images, </a:t>
            </a:r>
            <a:r>
              <a:rPr lang="en-US" dirty="0"/>
              <a:t>it’s easy for the </a:t>
            </a:r>
            <a:r>
              <a:rPr lang="en-US" dirty="0" smtClean="0"/>
              <a:t>discriminator </a:t>
            </a:r>
            <a:r>
              <a:rPr lang="en-US" dirty="0"/>
              <a:t>to tell the generated fakes from the real images. </a:t>
            </a:r>
            <a:endParaRPr lang="en-US" dirty="0" smtClean="0"/>
          </a:p>
          <a:p>
            <a:endParaRPr lang="en-US" dirty="0" smtClean="0"/>
          </a:p>
          <a:p>
            <a:r>
              <a:rPr lang="en-US" dirty="0" smtClean="0"/>
              <a:t>Many pixels can lead </a:t>
            </a:r>
            <a:r>
              <a:rPr lang="en-US" dirty="0"/>
              <a:t>to error gradients that cause the generator’s output to move in almost random directions, rather than getting closer to matching the </a:t>
            </a:r>
            <a:r>
              <a:rPr lang="en-US" dirty="0" smtClean="0"/>
              <a:t>inputs. </a:t>
            </a:r>
          </a:p>
          <a:p>
            <a:endParaRPr lang="en-US" dirty="0" smtClean="0"/>
          </a:p>
          <a:p>
            <a:r>
              <a:rPr lang="en-US" dirty="0"/>
              <a:t>C</a:t>
            </a:r>
            <a:r>
              <a:rPr lang="en-US" dirty="0" smtClean="0"/>
              <a:t>ompute </a:t>
            </a:r>
            <a:r>
              <a:rPr lang="en-US" dirty="0"/>
              <a:t>power, </a:t>
            </a:r>
            <a:r>
              <a:rPr lang="en-US" dirty="0" smtClean="0"/>
              <a:t>memory</a:t>
            </a:r>
            <a:r>
              <a:rPr lang="en-US" dirty="0"/>
              <a:t>, and time to process large numbers of these big samples.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Start by </a:t>
            </a:r>
            <a:r>
              <a:rPr lang="en-US" dirty="0"/>
              <a:t>resizing the </a:t>
            </a:r>
            <a:r>
              <a:rPr lang="en-US" dirty="0" smtClean="0"/>
              <a:t>images: 512x512, 128x128, 64x64, </a:t>
            </a:r>
            <a:r>
              <a:rPr lang="mr-IN" dirty="0" smtClean="0"/>
              <a:t>…</a:t>
            </a:r>
            <a:r>
              <a:rPr lang="en-US" dirty="0" smtClean="0"/>
              <a:t> ,4x4. </a:t>
            </a:r>
            <a:endParaRPr lang="en-US" dirty="0"/>
          </a:p>
          <a:p>
            <a:pPr marL="342900" indent="-342900">
              <a:buFont typeface="Arial" charset="0"/>
              <a:buChar char="•"/>
            </a:pPr>
            <a:r>
              <a:rPr lang="en-US" dirty="0" smtClean="0"/>
              <a:t>Then </a:t>
            </a:r>
            <a:r>
              <a:rPr lang="en-US" dirty="0"/>
              <a:t>build a small generator and discriminator, each with just a few layers of convolution. </a:t>
            </a:r>
            <a:endParaRPr lang="en-US" dirty="0" smtClean="0"/>
          </a:p>
          <a:p>
            <a:pPr marL="342900" indent="-342900">
              <a:buFont typeface="Arial" charset="0"/>
              <a:buChar char="•"/>
            </a:pPr>
            <a:r>
              <a:rPr lang="en-US" dirty="0" smtClean="0"/>
              <a:t>Train with </a:t>
            </a:r>
            <a:r>
              <a:rPr lang="en-US" dirty="0"/>
              <a:t>the 4 by 4 </a:t>
            </a:r>
            <a:r>
              <a:rPr lang="en-US" dirty="0" smtClean="0"/>
              <a:t>images until it does well. </a:t>
            </a:r>
          </a:p>
          <a:p>
            <a:pPr marL="342900" indent="-342900">
              <a:buFont typeface="Arial" charset="0"/>
              <a:buChar char="•"/>
            </a:pPr>
            <a:r>
              <a:rPr lang="en-US" dirty="0"/>
              <a:t>A</a:t>
            </a:r>
            <a:r>
              <a:rPr lang="en-US" dirty="0" smtClean="0"/>
              <a:t>dd </a:t>
            </a:r>
            <a:r>
              <a:rPr lang="en-US" dirty="0"/>
              <a:t>a few more convolution layers to the end </a:t>
            </a:r>
            <a:r>
              <a:rPr lang="en-US" dirty="0" smtClean="0"/>
              <a:t>network</a:t>
            </a:r>
            <a:r>
              <a:rPr lang="en-US" dirty="0"/>
              <a:t>, and now train them with 8 by 8 images. Again, when the results are good, add some more convolution layers to the end of each </a:t>
            </a:r>
            <a:r>
              <a:rPr lang="en-US" dirty="0" smtClean="0"/>
              <a:t>network </a:t>
            </a:r>
            <a:r>
              <a:rPr lang="en-US" dirty="0"/>
              <a:t>and train them on 16 by 16 images. </a:t>
            </a:r>
            <a:endParaRPr lang="en-US" dirty="0" smtClean="0"/>
          </a:p>
          <a:p>
            <a:pPr marL="342900" indent="-342900">
              <a:buFont typeface="Arial" charset="0"/>
              <a:buChar char="•"/>
            </a:pPr>
            <a:endParaRPr lang="en-US" dirty="0"/>
          </a:p>
          <a:p>
            <a:r>
              <a:rPr lang="en-US" dirty="0"/>
              <a:t>This process takes much less time to complete than if we’d trained with only the full-sized images from the start</a:t>
            </a:r>
          </a:p>
          <a:p>
            <a:r>
              <a:rPr lang="en-US" dirty="0" smtClean="0"/>
              <a:t>. </a:t>
            </a:r>
            <a:endParaRPr lang="en-US"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24578" name="Picture 2" descr="https://cdn-images-1.medium.com/max/1600/1*5YeN261LdKRae1Tq5SwH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1293495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554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dirty="0" smtClean="0"/>
              <a:t>A generator </a:t>
            </a:r>
            <a:r>
              <a:rPr lang="en-US" dirty="0"/>
              <a:t>could then just produce that image every </a:t>
            </a:r>
            <a:r>
              <a:rPr lang="en-US" dirty="0" smtClean="0"/>
              <a:t>time independently of the input noise. </a:t>
            </a:r>
          </a:p>
          <a:p>
            <a:r>
              <a:rPr lang="en-US" dirty="0" smtClean="0"/>
              <a:t>The </a:t>
            </a:r>
            <a:r>
              <a:rPr lang="en-US" dirty="0"/>
              <a:t>discriminator </a:t>
            </a:r>
            <a:r>
              <a:rPr lang="en-US" dirty="0" smtClean="0"/>
              <a:t>will always say it is real</a:t>
            </a:r>
            <a:r>
              <a:rPr lang="en-US" dirty="0"/>
              <a:t>, so the generator has accomplished its goal and stops learning</a:t>
            </a:r>
            <a:r>
              <a:rPr lang="en-US" dirty="0" smtClean="0"/>
              <a:t>.</a:t>
            </a:r>
          </a:p>
          <a:p>
            <a:endParaRPr lang="en-US" dirty="0"/>
          </a:p>
          <a:p>
            <a:r>
              <a:rPr lang="en-US" b="1" dirty="0" smtClean="0"/>
              <a:t>However</a:t>
            </a:r>
            <a:r>
              <a:rPr lang="en-US" dirty="0" smtClean="0"/>
              <a:t>: </a:t>
            </a:r>
            <a:r>
              <a:rPr lang="en-US" dirty="0"/>
              <a:t>The problem is that every sample made by the generator is identical. </a:t>
            </a:r>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dirty="0"/>
              <a:t>Much more common is when the system produces the same few outputs, or minor </a:t>
            </a:r>
            <a:r>
              <a:rPr lang="en-US" dirty="0" smtClean="0"/>
              <a:t>variations </a:t>
            </a:r>
            <a:r>
              <a:rPr lang="en-US" dirty="0"/>
              <a:t>of them. </a:t>
            </a:r>
            <a:endParaRPr lang="en-US" dirty="0"/>
          </a:p>
          <a:p>
            <a:r>
              <a:rPr lang="en-US" b="1" dirty="0" smtClean="0">
                <a:solidFill>
                  <a:schemeClr val="tx2"/>
                </a:solidFill>
              </a:rPr>
              <a:t>This is </a:t>
            </a:r>
            <a:r>
              <a:rPr lang="en-US" b="1" dirty="0">
                <a:solidFill>
                  <a:schemeClr val="tx2"/>
                </a:solidFill>
              </a:rPr>
              <a:t>called partial modal collapse </a:t>
            </a:r>
            <a:endParaRPr lang="en-US" b="1" dirty="0">
              <a:solidFill>
                <a:schemeClr val="tx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72</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spTree>
    <p:extLst>
      <p:ext uri="{BB962C8B-B14F-4D97-AF65-F5344CB8AC3E}">
        <p14:creationId xmlns:p14="http://schemas.microsoft.com/office/powerpoint/2010/main" val="2870996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xfrm>
            <a:off x="349292" y="216531"/>
            <a:ext cx="11493600" cy="767200"/>
          </a:xfrm>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idx="12"/>
          </p:nvPr>
        </p:nvSpPr>
        <p:spPr>
          <a:xfrm>
            <a:off x="8570260" y="6331056"/>
            <a:ext cx="28448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73</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2984735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5362"/>
            <a:ext cx="10972800" cy="767276"/>
          </a:xfrm>
        </p:spPr>
        <p:txBody>
          <a:bodyPr/>
          <a:lstStyle/>
          <a:p>
            <a:r>
              <a:rPr lang="en-US" sz="4400" dirty="0"/>
              <a:t>Adversarial Neural Networks</a:t>
            </a:r>
          </a:p>
        </p:txBody>
      </p:sp>
      <p:sp>
        <p:nvSpPr>
          <p:cNvPr id="3" name="Slide Number Placeholder 2"/>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14109477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vulnerable </a:t>
            </a:r>
            <a:r>
              <a:rPr lang="en-US" dirty="0" smtClean="0"/>
              <a:t>are Neural </a:t>
            </a:r>
            <a:r>
              <a:rPr lang="en-US" dirty="0"/>
              <a:t>Networks?</a:t>
            </a:r>
          </a:p>
        </p:txBody>
      </p:sp>
      <p:sp>
        <p:nvSpPr>
          <p:cNvPr id="4" name="Content Placeholder 3"/>
          <p:cNvSpPr>
            <a:spLocks noGrp="1"/>
          </p:cNvSpPr>
          <p:nvPr>
            <p:ph idx="1"/>
          </p:nvPr>
        </p:nvSpPr>
        <p:spPr/>
        <p:txBody>
          <a:bodyPr/>
          <a:lstStyle/>
          <a:p>
            <a:r>
              <a:rPr lang="en-US" dirty="0" smtClean="0"/>
              <a:t>Uses of Neural Networks</a:t>
            </a:r>
            <a:endParaRPr lang="en-US" dirty="0"/>
          </a:p>
        </p:txBody>
      </p:sp>
      <p:pic>
        <p:nvPicPr>
          <p:cNvPr id="5" name="Picture 4"/>
          <p:cNvPicPr>
            <a:picLocks noChangeAspect="1"/>
          </p:cNvPicPr>
          <p:nvPr/>
        </p:nvPicPr>
        <p:blipFill>
          <a:blip r:embed="rId3"/>
          <a:stretch>
            <a:fillRect/>
          </a:stretch>
        </p:blipFill>
        <p:spPr>
          <a:xfrm>
            <a:off x="1107908" y="1701800"/>
            <a:ext cx="2857500" cy="2857500"/>
          </a:xfrm>
          <a:prstGeom prst="rect">
            <a:avLst/>
          </a:prstGeom>
        </p:spPr>
      </p:pic>
      <p:pic>
        <p:nvPicPr>
          <p:cNvPr id="6" name="Picture 5"/>
          <p:cNvPicPr>
            <a:picLocks noChangeAspect="1"/>
          </p:cNvPicPr>
          <p:nvPr/>
        </p:nvPicPr>
        <p:blipFill>
          <a:blip r:embed="rId4"/>
          <a:stretch>
            <a:fillRect/>
          </a:stretch>
        </p:blipFill>
        <p:spPr>
          <a:xfrm>
            <a:off x="4368800" y="1701800"/>
            <a:ext cx="2340811" cy="2340811"/>
          </a:xfrm>
          <a:prstGeom prst="rect">
            <a:avLst/>
          </a:prstGeom>
        </p:spPr>
      </p:pic>
      <p:pic>
        <p:nvPicPr>
          <p:cNvPr id="7" name="Picture 6"/>
          <p:cNvPicPr>
            <a:picLocks noChangeAspect="1"/>
          </p:cNvPicPr>
          <p:nvPr/>
        </p:nvPicPr>
        <p:blipFill>
          <a:blip r:embed="rId5"/>
          <a:stretch>
            <a:fillRect/>
          </a:stretch>
        </p:blipFill>
        <p:spPr>
          <a:xfrm>
            <a:off x="7467062" y="1909011"/>
            <a:ext cx="3810000" cy="2133600"/>
          </a:xfrm>
          <a:prstGeom prst="rect">
            <a:avLst/>
          </a:prstGeom>
        </p:spPr>
      </p:pic>
      <p:pic>
        <p:nvPicPr>
          <p:cNvPr id="8" name="Picture 7"/>
          <p:cNvPicPr>
            <a:picLocks noChangeAspect="1"/>
          </p:cNvPicPr>
          <p:nvPr/>
        </p:nvPicPr>
        <p:blipFill>
          <a:blip r:embed="rId6"/>
          <a:stretch>
            <a:fillRect/>
          </a:stretch>
        </p:blipFill>
        <p:spPr>
          <a:xfrm>
            <a:off x="7975266" y="4214105"/>
            <a:ext cx="3492500" cy="2324100"/>
          </a:xfrm>
          <a:prstGeom prst="rect">
            <a:avLst/>
          </a:prstGeom>
        </p:spPr>
      </p:pic>
      <p:pic>
        <p:nvPicPr>
          <p:cNvPr id="9" name="Picture 8"/>
          <p:cNvPicPr>
            <a:picLocks noChangeAspect="1"/>
          </p:cNvPicPr>
          <p:nvPr/>
        </p:nvPicPr>
        <p:blipFill>
          <a:blip r:embed="rId7"/>
          <a:stretch>
            <a:fillRect/>
          </a:stretch>
        </p:blipFill>
        <p:spPr>
          <a:xfrm>
            <a:off x="3675981" y="4214105"/>
            <a:ext cx="3492500" cy="2324100"/>
          </a:xfrm>
          <a:prstGeom prst="rect">
            <a:avLst/>
          </a:prstGeom>
        </p:spPr>
      </p:pic>
    </p:spTree>
    <p:extLst>
      <p:ext uri="{BB962C8B-B14F-4D97-AF65-F5344CB8AC3E}">
        <p14:creationId xmlns:p14="http://schemas.microsoft.com/office/powerpoint/2010/main" val="2461388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vulnerable </a:t>
            </a:r>
            <a:r>
              <a:rPr lang="en-US" dirty="0" smtClean="0"/>
              <a:t>are Neural </a:t>
            </a:r>
            <a:r>
              <a:rPr lang="en-US" dirty="0"/>
              <a:t>Networks?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24919" y="983807"/>
            <a:ext cx="9144000" cy="4724400"/>
          </a:xfrm>
          <a:prstGeom prst="rect">
            <a:avLst/>
          </a:prstGeom>
        </p:spPr>
      </p:pic>
    </p:spTree>
    <p:extLst>
      <p:ext uri="{BB962C8B-B14F-4D97-AF65-F5344CB8AC3E}">
        <p14:creationId xmlns:p14="http://schemas.microsoft.com/office/powerpoint/2010/main" val="16825320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a:t>
            </a:r>
            <a:r>
              <a:rPr lang="en-US" dirty="0" smtClean="0"/>
              <a:t>Adversarial </a:t>
            </a:r>
            <a:r>
              <a:rPr lang="en-US" dirty="0"/>
              <a:t>Examples</a:t>
            </a:r>
          </a:p>
        </p:txBody>
      </p:sp>
      <p:sp>
        <p:nvSpPr>
          <p:cNvPr id="3" name="Content Placeholder 2"/>
          <p:cNvSpPr>
            <a:spLocks noGrp="1"/>
          </p:cNvSpPr>
          <p:nvPr>
            <p:ph idx="1"/>
          </p:nvPr>
        </p:nvSpPr>
        <p:spPr>
          <a:xfrm>
            <a:off x="833415" y="1177758"/>
            <a:ext cx="10327008" cy="4662210"/>
          </a:xfrm>
        </p:spPr>
        <p:txBody>
          <a:bodyPr/>
          <a:lstStyle/>
          <a:p>
            <a:r>
              <a:rPr lang="en-US" dirty="0" smtClean="0"/>
              <a:t>[</a:t>
            </a:r>
            <a:r>
              <a:rPr lang="en-US" dirty="0" err="1"/>
              <a:t>Goodfellow</a:t>
            </a:r>
            <a:r>
              <a:rPr lang="en-US" dirty="0"/>
              <a:t> et. al ‘15]</a:t>
            </a:r>
          </a:p>
          <a:p>
            <a:pPr marL="514350" indent="-514350">
              <a:buFont typeface="+mj-lt"/>
              <a:buAutoNum type="arabicPeriod"/>
            </a:pPr>
            <a:r>
              <a:rPr lang="en-US" dirty="0"/>
              <a:t>Robust attacks with FGSM</a:t>
            </a:r>
          </a:p>
          <a:p>
            <a:pPr marL="514350" indent="-514350">
              <a:buFont typeface="+mj-lt"/>
              <a:buAutoNum type="arabicPeriod"/>
            </a:pPr>
            <a:r>
              <a:rPr lang="en-US" dirty="0" smtClean="0"/>
              <a:t>Robust </a:t>
            </a:r>
            <a:r>
              <a:rPr lang="en-US" dirty="0"/>
              <a:t>defense with Adversarial Training</a:t>
            </a:r>
          </a:p>
          <a:p>
            <a:endParaRPr lang="en-US" dirty="0">
              <a:latin typeface="Times New Roman" charset="0"/>
            </a:endParaRPr>
          </a:p>
          <a:p>
            <a:endParaRPr lang="en-US" dirty="0"/>
          </a:p>
        </p:txBody>
      </p:sp>
      <p:pic>
        <p:nvPicPr>
          <p:cNvPr id="4" name="Picture 3"/>
          <p:cNvPicPr>
            <a:picLocks noChangeAspect="1"/>
          </p:cNvPicPr>
          <p:nvPr/>
        </p:nvPicPr>
        <p:blipFill>
          <a:blip r:embed="rId3"/>
          <a:stretch>
            <a:fillRect/>
          </a:stretch>
        </p:blipFill>
        <p:spPr>
          <a:xfrm>
            <a:off x="1560575" y="2718635"/>
            <a:ext cx="9395693" cy="3548949"/>
          </a:xfrm>
          <a:prstGeom prst="rect">
            <a:avLst/>
          </a:prstGeom>
        </p:spPr>
      </p:pic>
    </p:spTree>
    <p:extLst>
      <p:ext uri="{BB962C8B-B14F-4D97-AF65-F5344CB8AC3E}">
        <p14:creationId xmlns:p14="http://schemas.microsoft.com/office/powerpoint/2010/main" val="19080552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Explaining </a:t>
            </a:r>
            <a:r>
              <a:rPr lang="en-US" dirty="0" smtClean="0"/>
              <a:t>Adversarial </a:t>
            </a:r>
            <a:r>
              <a:rPr lang="en-US" dirty="0"/>
              <a:t>Examples</a:t>
            </a:r>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2105459" y="1394827"/>
            <a:ext cx="7782920" cy="4068345"/>
          </a:xfrm>
          <a:prstGeom prst="rect">
            <a:avLst/>
          </a:prstGeom>
        </p:spPr>
      </p:pic>
    </p:spTree>
    <p:extLst>
      <p:ext uri="{BB962C8B-B14F-4D97-AF65-F5344CB8AC3E}">
        <p14:creationId xmlns:p14="http://schemas.microsoft.com/office/powerpoint/2010/main" val="3115213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these adversarial </a:t>
            </a:r>
            <a:r>
              <a:rPr lang="en-US" dirty="0" smtClean="0"/>
              <a:t>examples can </a:t>
            </a:r>
            <a:r>
              <a:rPr lang="en-US" dirty="0"/>
              <a:t>even fool humans:</a:t>
            </a:r>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9342" y="1206500"/>
            <a:ext cx="7035800" cy="5651500"/>
          </a:xfrm>
          <a:prstGeom prst="rect">
            <a:avLst/>
          </a:prstGeom>
        </p:spPr>
      </p:pic>
    </p:spTree>
    <p:extLst>
      <p:ext uri="{BB962C8B-B14F-4D97-AF65-F5344CB8AC3E}">
        <p14:creationId xmlns:p14="http://schemas.microsoft.com/office/powerpoint/2010/main" val="1182902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sp>
        <p:nvSpPr>
          <p:cNvPr id="3" name="AutoShape 2" descr="_atT3exhJw9q3JodcPVZeMw.gif"/>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4" name="Picture 4" descr="https://cdn-images-1.medium.com/max/1600/1*atT3exhJw9q3JodcPVZeM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312" y="2098873"/>
            <a:ext cx="8880088" cy="44400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5454" y="344547"/>
            <a:ext cx="10891024" cy="923330"/>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Another use of generating new data is to give us ideas and options. Suppose we’re planning </a:t>
            </a:r>
            <a:r>
              <a:rPr lang="en-US" dirty="0" smtClean="0">
                <a:solidFill>
                  <a:schemeClr val="tx1">
                    <a:lumMod val="75000"/>
                    <a:lumOff val="25000"/>
                  </a:schemeClr>
                </a:solidFill>
                <a:latin typeface="Karla" charset="0"/>
                <a:ea typeface="Karla" charset="0"/>
                <a:cs typeface="Karla" charset="0"/>
              </a:rPr>
              <a:t>a house. </a:t>
            </a:r>
            <a:r>
              <a:rPr lang="en-US" dirty="0">
                <a:solidFill>
                  <a:schemeClr val="tx1">
                    <a:lumMod val="75000"/>
                    <a:lumOff val="25000"/>
                  </a:schemeClr>
                </a:solidFill>
                <a:latin typeface="Karla" charset="0"/>
                <a:ea typeface="Karla" charset="0"/>
                <a:cs typeface="Karla" charset="0"/>
              </a:rPr>
              <a:t>We can give the computer the space we have available, and its location. From this, the computer can </a:t>
            </a:r>
            <a:r>
              <a:rPr lang="en-US" dirty="0" smtClean="0">
                <a:solidFill>
                  <a:schemeClr val="tx1">
                    <a:lumMod val="75000"/>
                    <a:lumOff val="25000"/>
                  </a:schemeClr>
                </a:solidFill>
                <a:latin typeface="Karla" charset="0"/>
                <a:ea typeface="Karla" charset="0"/>
                <a:cs typeface="Karla" charset="0"/>
              </a:rPr>
              <a:t>can give us some ideas.  </a:t>
            </a:r>
            <a:endParaRPr lang="en-US"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5736485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Attacking with </a:t>
            </a:r>
            <a:r>
              <a:rPr lang="en-US" b="1" dirty="0"/>
              <a:t>F</a:t>
            </a:r>
            <a:r>
              <a:rPr lang="en-US" dirty="0"/>
              <a:t>ast </a:t>
            </a:r>
            <a:r>
              <a:rPr lang="en-US" b="1" dirty="0"/>
              <a:t>G</a:t>
            </a:r>
            <a:r>
              <a:rPr lang="en-US" dirty="0"/>
              <a:t>radient </a:t>
            </a:r>
            <a:r>
              <a:rPr lang="en-US" b="1" dirty="0"/>
              <a:t>S</a:t>
            </a:r>
            <a:r>
              <a:rPr lang="en-US" dirty="0"/>
              <a:t>ign </a:t>
            </a:r>
            <a:r>
              <a:rPr lang="en-US" b="1" dirty="0" smtClean="0"/>
              <a:t>M</a:t>
            </a:r>
            <a:r>
              <a:rPr lang="en-US" dirty="0" smtClean="0"/>
              <a:t>ethod (FGSM)</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428171" y="1027830"/>
            <a:ext cx="9194800" cy="3844397"/>
          </a:xfrm>
          <a:prstGeom prst="rect">
            <a:avLst/>
          </a:prstGeom>
        </p:spPr>
      </p:pic>
      <p:sp>
        <p:nvSpPr>
          <p:cNvPr id="4" name="Rectangle 3"/>
          <p:cNvSpPr/>
          <p:nvPr/>
        </p:nvSpPr>
        <p:spPr>
          <a:xfrm>
            <a:off x="6965369" y="951393"/>
            <a:ext cx="80021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428171" y="2507613"/>
            <a:ext cx="1115506" cy="923330"/>
          </a:xfrm>
          <a:prstGeom prst="rect">
            <a:avLst/>
          </a:prstGeom>
          <a:solidFill>
            <a:srgbClr val="F9F9F9"/>
          </a:solidFill>
        </p:spPr>
        <p:txBody>
          <a:bodyPr wrap="squar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522857" y="2511241"/>
            <a:ext cx="4764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a:off x="9260114" y="2950028"/>
            <a:ext cx="1262743" cy="192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4"/>
          <a:stretch>
            <a:fillRect/>
          </a:stretch>
        </p:blipFill>
        <p:spPr>
          <a:xfrm>
            <a:off x="2862048" y="5018453"/>
            <a:ext cx="6467904" cy="670343"/>
          </a:xfrm>
          <a:prstGeom prst="rect">
            <a:avLst/>
          </a:prstGeom>
        </p:spPr>
      </p:pic>
    </p:spTree>
    <p:extLst>
      <p:ext uri="{BB962C8B-B14F-4D97-AF65-F5344CB8AC3E}">
        <p14:creationId xmlns:p14="http://schemas.microsoft.com/office/powerpoint/2010/main" val="1599222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Attacking with </a:t>
            </a:r>
            <a:r>
              <a:rPr lang="en-US" b="1" dirty="0"/>
              <a:t>F</a:t>
            </a:r>
            <a:r>
              <a:rPr lang="en-US" dirty="0"/>
              <a:t>ast </a:t>
            </a:r>
            <a:r>
              <a:rPr lang="en-US" b="1" dirty="0"/>
              <a:t>G</a:t>
            </a:r>
            <a:r>
              <a:rPr lang="en-US" dirty="0"/>
              <a:t>radient </a:t>
            </a:r>
            <a:r>
              <a:rPr lang="en-US" b="1" dirty="0"/>
              <a:t>S</a:t>
            </a:r>
            <a:r>
              <a:rPr lang="en-US" dirty="0"/>
              <a:t>ign </a:t>
            </a:r>
            <a:r>
              <a:rPr lang="en-US" b="1" dirty="0" smtClean="0"/>
              <a:t>M</a:t>
            </a:r>
            <a:r>
              <a:rPr lang="en-US" dirty="0" smtClean="0"/>
              <a:t>ethod (FGSM)</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428171" y="1027830"/>
            <a:ext cx="9194800" cy="3844397"/>
          </a:xfrm>
          <a:prstGeom prst="rect">
            <a:avLst/>
          </a:prstGeom>
        </p:spPr>
      </p:pic>
      <p:sp>
        <p:nvSpPr>
          <p:cNvPr id="4" name="Rectangle 3"/>
          <p:cNvSpPr/>
          <p:nvPr/>
        </p:nvSpPr>
        <p:spPr>
          <a:xfrm>
            <a:off x="6965369" y="951393"/>
            <a:ext cx="80021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428171" y="2507613"/>
            <a:ext cx="1115506" cy="923330"/>
          </a:xfrm>
          <a:prstGeom prst="rect">
            <a:avLst/>
          </a:prstGeom>
          <a:solidFill>
            <a:srgbClr val="F9F9F9"/>
          </a:solidFill>
        </p:spPr>
        <p:txBody>
          <a:bodyPr wrap="square" lIns="91440" tIns="45720" rIns="91440" bIns="45720">
            <a:spAutoFit/>
          </a:bodyPr>
          <a:lstStyle/>
          <a:p>
            <a:pPr algn="ctr"/>
            <a:r>
              <a:rPr lang="en-US" sz="5400">
                <a:ln w="0"/>
                <a:effectLst>
                  <a:outerShdw blurRad="38100" dist="19050" dir="2700000" algn="tl" rotWithShape="0">
                    <a:schemeClr val="dk1">
                      <a:alpha val="40000"/>
                    </a:schemeClr>
                  </a:outerShdw>
                </a:effectLst>
              </a:rPr>
              <a:t>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522857" y="2511241"/>
            <a:ext cx="4764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a:off x="9260114" y="2950028"/>
            <a:ext cx="1262743" cy="192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653623" y="5265981"/>
            <a:ext cx="559323" cy="553178"/>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862048" y="5028874"/>
            <a:ext cx="6467904" cy="670343"/>
          </a:xfrm>
          <a:prstGeom prst="rect">
            <a:avLst/>
          </a:prstGeom>
        </p:spPr>
      </p:pic>
    </p:spTree>
    <p:extLst>
      <p:ext uri="{BB962C8B-B14F-4D97-AF65-F5344CB8AC3E}">
        <p14:creationId xmlns:p14="http://schemas.microsoft.com/office/powerpoint/2010/main" val="13119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endParaRPr lang="en-US"/>
          </a:p>
        </p:txBody>
      </p:sp>
      <p:pic>
        <p:nvPicPr>
          <p:cNvPr id="11" name="Picture 10"/>
          <p:cNvPicPr>
            <a:picLocks noChangeAspect="1"/>
          </p:cNvPicPr>
          <p:nvPr/>
        </p:nvPicPr>
        <p:blipFill>
          <a:blip r:embed="rId3"/>
          <a:stretch>
            <a:fillRect/>
          </a:stretch>
        </p:blipFill>
        <p:spPr>
          <a:xfrm>
            <a:off x="1596571" y="1775022"/>
            <a:ext cx="8998857" cy="3057597"/>
          </a:xfrm>
          <a:prstGeom prst="rect">
            <a:avLst/>
          </a:prstGeom>
        </p:spPr>
      </p:pic>
      <p:pic>
        <p:nvPicPr>
          <p:cNvPr id="4" name="Picture 3"/>
          <p:cNvPicPr>
            <a:picLocks noChangeAspect="1"/>
          </p:cNvPicPr>
          <p:nvPr/>
        </p:nvPicPr>
        <p:blipFill>
          <a:blip r:embed="rId4"/>
          <a:stretch>
            <a:fillRect/>
          </a:stretch>
        </p:blipFill>
        <p:spPr>
          <a:xfrm>
            <a:off x="2478233" y="2277980"/>
            <a:ext cx="7066819" cy="710122"/>
          </a:xfrm>
          <a:prstGeom prst="rect">
            <a:avLst/>
          </a:prstGeom>
          <a:solidFill>
            <a:srgbClr val="F9F9F9"/>
          </a:solidFill>
        </p:spPr>
      </p:pic>
    </p:spTree>
    <p:extLst>
      <p:ext uri="{BB962C8B-B14F-4D97-AF65-F5344CB8AC3E}">
        <p14:creationId xmlns:p14="http://schemas.microsoft.com/office/powerpoint/2010/main" val="12121805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with Adversarial Training</a:t>
            </a:r>
            <a:br>
              <a:rPr lang="en-US" dirty="0"/>
            </a:br>
            <a:endParaRPr lang="en-US" dirty="0"/>
          </a:p>
        </p:txBody>
      </p:sp>
      <p:pic>
        <p:nvPicPr>
          <p:cNvPr id="4" name="Picture 3"/>
          <p:cNvPicPr>
            <a:picLocks noChangeAspect="1"/>
          </p:cNvPicPr>
          <p:nvPr/>
        </p:nvPicPr>
        <p:blipFill>
          <a:blip r:embed="rId3"/>
          <a:stretch>
            <a:fillRect/>
          </a:stretch>
        </p:blipFill>
        <p:spPr>
          <a:xfrm>
            <a:off x="2694919" y="983807"/>
            <a:ext cx="6604000" cy="2755900"/>
          </a:xfrm>
          <a:prstGeom prst="rect">
            <a:avLst/>
          </a:prstGeom>
        </p:spPr>
      </p:pic>
      <p:sp>
        <p:nvSpPr>
          <p:cNvPr id="3" name="Content Placeholder 2"/>
          <p:cNvSpPr>
            <a:spLocks noGrp="1"/>
          </p:cNvSpPr>
          <p:nvPr>
            <p:ph idx="1"/>
          </p:nvPr>
        </p:nvSpPr>
        <p:spPr>
          <a:xfrm>
            <a:off x="932496" y="3451411"/>
            <a:ext cx="10327008" cy="2111143"/>
          </a:xfrm>
        </p:spPr>
        <p:txBody>
          <a:bodyPr/>
          <a:lstStyle/>
          <a:p>
            <a:pPr marL="514350" indent="-514350">
              <a:buFont typeface="+mj-lt"/>
              <a:buAutoNum type="arabicPeriod"/>
            </a:pPr>
            <a:r>
              <a:rPr lang="en-US" dirty="0" smtClean="0"/>
              <a:t>Generate adversarial examples</a:t>
            </a:r>
          </a:p>
          <a:p>
            <a:pPr marL="514350" indent="-514350">
              <a:buFont typeface="+mj-lt"/>
              <a:buAutoNum type="arabicPeriod"/>
            </a:pPr>
            <a:r>
              <a:rPr lang="en-US" dirty="0" smtClean="0"/>
              <a:t>Adjust labels</a:t>
            </a:r>
            <a:endParaRPr lang="en-US" dirty="0"/>
          </a:p>
        </p:txBody>
      </p:sp>
    </p:spTree>
    <p:extLst>
      <p:ext uri="{BB962C8B-B14F-4D97-AF65-F5344CB8AC3E}">
        <p14:creationId xmlns:p14="http://schemas.microsoft.com/office/powerpoint/2010/main" val="20891326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with Adversarial Training</a:t>
            </a:r>
            <a:br>
              <a:rPr lang="en-US" dirty="0"/>
            </a:br>
            <a:endParaRPr lang="en-US" dirty="0"/>
          </a:p>
        </p:txBody>
      </p:sp>
      <p:pic>
        <p:nvPicPr>
          <p:cNvPr id="4" name="Picture 3"/>
          <p:cNvPicPr>
            <a:picLocks noChangeAspect="1"/>
          </p:cNvPicPr>
          <p:nvPr/>
        </p:nvPicPr>
        <p:blipFill>
          <a:blip r:embed="rId3"/>
          <a:stretch>
            <a:fillRect/>
          </a:stretch>
        </p:blipFill>
        <p:spPr>
          <a:xfrm>
            <a:off x="2694919" y="983807"/>
            <a:ext cx="6604000" cy="2755900"/>
          </a:xfrm>
          <a:prstGeom prst="rect">
            <a:avLst/>
          </a:prstGeom>
        </p:spPr>
      </p:pic>
      <p:sp>
        <p:nvSpPr>
          <p:cNvPr id="3" name="Content Placeholder 2"/>
          <p:cNvSpPr>
            <a:spLocks noGrp="1"/>
          </p:cNvSpPr>
          <p:nvPr>
            <p:ph idx="1"/>
          </p:nvPr>
        </p:nvSpPr>
        <p:spPr>
          <a:xfrm>
            <a:off x="932496" y="3451411"/>
            <a:ext cx="10327008" cy="2111143"/>
          </a:xfrm>
        </p:spPr>
        <p:txBody>
          <a:bodyPr/>
          <a:lstStyle/>
          <a:p>
            <a:pPr marL="514350" indent="-514350">
              <a:buFont typeface="+mj-lt"/>
              <a:buAutoNum type="arabicPeriod"/>
            </a:pPr>
            <a:r>
              <a:rPr lang="en-US" dirty="0" smtClean="0"/>
              <a:t>Generate adversarial examples</a:t>
            </a:r>
          </a:p>
          <a:p>
            <a:pPr marL="514350" indent="-514350">
              <a:buFont typeface="+mj-lt"/>
              <a:buAutoNum type="arabicPeriod"/>
            </a:pPr>
            <a:r>
              <a:rPr lang="en-US" dirty="0" smtClean="0"/>
              <a:t>Adjust labels</a:t>
            </a:r>
          </a:p>
        </p:txBody>
      </p:sp>
      <p:grpSp>
        <p:nvGrpSpPr>
          <p:cNvPr id="10" name="Group 9"/>
          <p:cNvGrpSpPr/>
          <p:nvPr/>
        </p:nvGrpSpPr>
        <p:grpSpPr>
          <a:xfrm>
            <a:off x="7039429" y="2888343"/>
            <a:ext cx="1640114" cy="682171"/>
            <a:chOff x="7039429" y="2888343"/>
            <a:chExt cx="1640114" cy="682171"/>
          </a:xfrm>
        </p:grpSpPr>
        <p:cxnSp>
          <p:nvCxnSpPr>
            <p:cNvPr id="6" name="Straight Connector 5"/>
            <p:cNvCxnSpPr/>
            <p:nvPr/>
          </p:nvCxnSpPr>
          <p:spPr>
            <a:xfrm>
              <a:off x="7039429" y="2917371"/>
              <a:ext cx="1640114" cy="511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7039429" y="2888343"/>
              <a:ext cx="1509485" cy="6821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9145012" y="2888343"/>
            <a:ext cx="1412566" cy="523220"/>
          </a:xfrm>
          <a:prstGeom prst="rect">
            <a:avLst/>
          </a:prstGeom>
        </p:spPr>
        <p:txBody>
          <a:bodyPr wrap="none">
            <a:spAutoFit/>
          </a:bodyPr>
          <a:lstStyle/>
          <a:p>
            <a:r>
              <a:rPr lang="en-US" dirty="0" smtClean="0">
                <a:effectLst/>
                <a:latin typeface="Helvetica" charset="0"/>
              </a:rPr>
              <a:t>“</a:t>
            </a:r>
            <a:r>
              <a:rPr lang="en-US" sz="2800" b="1" dirty="0" smtClean="0">
                <a:effectLst/>
                <a:latin typeface="Karla" charset="0"/>
                <a:ea typeface="Karla" charset="0"/>
                <a:cs typeface="Karla" charset="0"/>
              </a:rPr>
              <a:t>Panda</a:t>
            </a:r>
            <a:r>
              <a:rPr lang="en-US" dirty="0" smtClean="0">
                <a:effectLst/>
                <a:latin typeface="Helvetica" charset="0"/>
              </a:rPr>
              <a:t>”</a:t>
            </a:r>
            <a:endParaRPr lang="en-US" dirty="0">
              <a:effectLst/>
              <a:latin typeface="Helvetica" charset="0"/>
            </a:endParaRPr>
          </a:p>
        </p:txBody>
      </p:sp>
      <p:sp>
        <p:nvSpPr>
          <p:cNvPr id="12" name="Right Arrow 11"/>
          <p:cNvSpPr/>
          <p:nvPr/>
        </p:nvSpPr>
        <p:spPr>
          <a:xfrm>
            <a:off x="8781141" y="3042559"/>
            <a:ext cx="285691" cy="2558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5585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with Adversarial Training</a:t>
            </a:r>
            <a:br>
              <a:rPr lang="en-US" dirty="0"/>
            </a:br>
            <a:endParaRPr lang="en-US" dirty="0"/>
          </a:p>
        </p:txBody>
      </p:sp>
      <p:pic>
        <p:nvPicPr>
          <p:cNvPr id="4" name="Picture 3"/>
          <p:cNvPicPr>
            <a:picLocks noChangeAspect="1"/>
          </p:cNvPicPr>
          <p:nvPr/>
        </p:nvPicPr>
        <p:blipFill>
          <a:blip r:embed="rId3"/>
          <a:stretch>
            <a:fillRect/>
          </a:stretch>
        </p:blipFill>
        <p:spPr>
          <a:xfrm>
            <a:off x="2694919" y="983807"/>
            <a:ext cx="6604000" cy="2755900"/>
          </a:xfrm>
          <a:prstGeom prst="rect">
            <a:avLst/>
          </a:prstGeom>
        </p:spPr>
      </p:pic>
      <p:sp>
        <p:nvSpPr>
          <p:cNvPr id="3" name="Content Placeholder 2"/>
          <p:cNvSpPr>
            <a:spLocks noGrp="1"/>
          </p:cNvSpPr>
          <p:nvPr>
            <p:ph idx="1"/>
          </p:nvPr>
        </p:nvSpPr>
        <p:spPr>
          <a:xfrm>
            <a:off x="932496" y="3451411"/>
            <a:ext cx="10327008" cy="2111143"/>
          </a:xfrm>
        </p:spPr>
        <p:txBody>
          <a:bodyPr/>
          <a:lstStyle/>
          <a:p>
            <a:pPr marL="514350" indent="-514350">
              <a:buFont typeface="+mj-lt"/>
              <a:buAutoNum type="arabicPeriod"/>
            </a:pPr>
            <a:r>
              <a:rPr lang="en-US" dirty="0" smtClean="0"/>
              <a:t>Generate adversarial examples</a:t>
            </a:r>
          </a:p>
          <a:p>
            <a:pPr marL="514350" indent="-514350">
              <a:buFont typeface="+mj-lt"/>
              <a:buAutoNum type="arabicPeriod"/>
            </a:pPr>
            <a:r>
              <a:rPr lang="en-US" dirty="0" smtClean="0"/>
              <a:t>Adjust labels</a:t>
            </a:r>
          </a:p>
          <a:p>
            <a:pPr marL="514350" indent="-514350">
              <a:buFont typeface="+mj-lt"/>
              <a:buAutoNum type="arabicPeriod"/>
            </a:pPr>
            <a:r>
              <a:rPr lang="en-US" dirty="0"/>
              <a:t>Add them to the training set </a:t>
            </a:r>
          </a:p>
          <a:p>
            <a:pPr marL="514350" indent="-514350">
              <a:buFont typeface="+mj-lt"/>
              <a:buAutoNum type="arabicPeriod"/>
            </a:pPr>
            <a:r>
              <a:rPr lang="en-US" dirty="0"/>
              <a:t>Train new </a:t>
            </a:r>
            <a:r>
              <a:rPr lang="en-US" dirty="0" smtClean="0"/>
              <a:t>network </a:t>
            </a:r>
            <a:endParaRPr lang="en-US" dirty="0"/>
          </a:p>
        </p:txBody>
      </p:sp>
      <p:grpSp>
        <p:nvGrpSpPr>
          <p:cNvPr id="10" name="Group 9"/>
          <p:cNvGrpSpPr/>
          <p:nvPr/>
        </p:nvGrpSpPr>
        <p:grpSpPr>
          <a:xfrm>
            <a:off x="7039429" y="2888343"/>
            <a:ext cx="1640114" cy="682171"/>
            <a:chOff x="7039429" y="2888343"/>
            <a:chExt cx="1640114" cy="682171"/>
          </a:xfrm>
        </p:grpSpPr>
        <p:cxnSp>
          <p:nvCxnSpPr>
            <p:cNvPr id="6" name="Straight Connector 5"/>
            <p:cNvCxnSpPr/>
            <p:nvPr/>
          </p:nvCxnSpPr>
          <p:spPr>
            <a:xfrm>
              <a:off x="7039429" y="2917371"/>
              <a:ext cx="1640114" cy="51162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7039429" y="2888343"/>
              <a:ext cx="1509485" cy="6821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 name="Rectangle 10"/>
          <p:cNvSpPr/>
          <p:nvPr/>
        </p:nvSpPr>
        <p:spPr>
          <a:xfrm>
            <a:off x="9145012" y="2888343"/>
            <a:ext cx="1412566" cy="523220"/>
          </a:xfrm>
          <a:prstGeom prst="rect">
            <a:avLst/>
          </a:prstGeom>
        </p:spPr>
        <p:txBody>
          <a:bodyPr wrap="none">
            <a:spAutoFit/>
          </a:bodyPr>
          <a:lstStyle/>
          <a:p>
            <a:r>
              <a:rPr lang="en-US" dirty="0" smtClean="0">
                <a:effectLst/>
                <a:latin typeface="Helvetica" charset="0"/>
              </a:rPr>
              <a:t>“</a:t>
            </a:r>
            <a:r>
              <a:rPr lang="en-US" sz="2800" b="1" dirty="0" smtClean="0">
                <a:effectLst/>
                <a:latin typeface="Karla" charset="0"/>
                <a:ea typeface="Karla" charset="0"/>
                <a:cs typeface="Karla" charset="0"/>
              </a:rPr>
              <a:t>Panda</a:t>
            </a:r>
            <a:r>
              <a:rPr lang="en-US" dirty="0" smtClean="0">
                <a:effectLst/>
                <a:latin typeface="Helvetica" charset="0"/>
              </a:rPr>
              <a:t>”</a:t>
            </a:r>
            <a:endParaRPr lang="en-US" dirty="0">
              <a:effectLst/>
              <a:latin typeface="Helvetica" charset="0"/>
            </a:endParaRPr>
          </a:p>
        </p:txBody>
      </p:sp>
      <p:sp>
        <p:nvSpPr>
          <p:cNvPr id="12" name="Right Arrow 11"/>
          <p:cNvSpPr/>
          <p:nvPr/>
        </p:nvSpPr>
        <p:spPr>
          <a:xfrm>
            <a:off x="8781141" y="3042559"/>
            <a:ext cx="285691" cy="2558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5476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methods post </a:t>
            </a:r>
            <a:r>
              <a:rPr lang="en-US" dirty="0" err="1" smtClean="0"/>
              <a:t>GoodFellow</a:t>
            </a:r>
            <a:r>
              <a:rPr lang="en-US" dirty="0" smtClean="0"/>
              <a:t> 2015</a:t>
            </a:r>
            <a:endParaRPr lang="en-US" dirty="0"/>
          </a:p>
        </p:txBody>
      </p:sp>
      <p:sp>
        <p:nvSpPr>
          <p:cNvPr id="3" name="Content Placeholder 2"/>
          <p:cNvSpPr>
            <a:spLocks noGrp="1"/>
          </p:cNvSpPr>
          <p:nvPr>
            <p:ph idx="1"/>
          </p:nvPr>
        </p:nvSpPr>
        <p:spPr>
          <a:xfrm>
            <a:off x="932496" y="1317857"/>
            <a:ext cx="10327008" cy="3181572"/>
          </a:xfrm>
        </p:spPr>
        <p:txBody>
          <a:bodyPr/>
          <a:lstStyle/>
          <a:p>
            <a:r>
              <a:rPr lang="en-US" smtClean="0"/>
              <a:t>● </a:t>
            </a:r>
            <a:r>
              <a:rPr lang="en-US" dirty="0"/>
              <a:t>FGSM [</a:t>
            </a:r>
            <a:r>
              <a:rPr lang="en-US" dirty="0" err="1"/>
              <a:t>Goodfellow</a:t>
            </a:r>
            <a:r>
              <a:rPr lang="en-US" dirty="0"/>
              <a:t> et. al ‘15]</a:t>
            </a:r>
          </a:p>
          <a:p>
            <a:r>
              <a:rPr lang="en-US" dirty="0"/>
              <a:t>● JSMA [</a:t>
            </a:r>
            <a:r>
              <a:rPr lang="en-US" dirty="0" err="1"/>
              <a:t>Papernot</a:t>
            </a:r>
            <a:r>
              <a:rPr lang="en-US" dirty="0"/>
              <a:t> et. al ‘16]</a:t>
            </a:r>
          </a:p>
          <a:p>
            <a:r>
              <a:rPr lang="en-US" dirty="0"/>
              <a:t>● C&amp;W [</a:t>
            </a:r>
            <a:r>
              <a:rPr lang="en-US" dirty="0" err="1"/>
              <a:t>Carlini</a:t>
            </a:r>
            <a:r>
              <a:rPr lang="en-US" dirty="0"/>
              <a:t> + Wagner ‘16]</a:t>
            </a:r>
          </a:p>
          <a:p>
            <a:r>
              <a:rPr lang="en-US" dirty="0"/>
              <a:t>● Step-LL [</a:t>
            </a:r>
            <a:r>
              <a:rPr lang="en-US" dirty="0" err="1"/>
              <a:t>Kurakin</a:t>
            </a:r>
            <a:r>
              <a:rPr lang="en-US" dirty="0"/>
              <a:t> et. al ‘17]</a:t>
            </a:r>
          </a:p>
          <a:p>
            <a:r>
              <a:rPr lang="en-US" dirty="0"/>
              <a:t>● I-FGSM [</a:t>
            </a:r>
            <a:r>
              <a:rPr lang="en-US" dirty="0" err="1"/>
              <a:t>Tramer</a:t>
            </a:r>
            <a:r>
              <a:rPr lang="en-US" dirty="0"/>
              <a:t> et. al ‘18]</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p:txBody>
      </p:sp>
    </p:spTree>
    <p:extLst>
      <p:ext uri="{BB962C8B-B14F-4D97-AF65-F5344CB8AC3E}">
        <p14:creationId xmlns:p14="http://schemas.microsoft.com/office/powerpoint/2010/main" val="18281119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box attacks	</a:t>
            </a:r>
            <a:endParaRPr lang="en-US" dirty="0"/>
          </a:p>
        </p:txBody>
      </p:sp>
      <p:sp>
        <p:nvSpPr>
          <p:cNvPr id="3" name="Content Placeholder 2"/>
          <p:cNvSpPr>
            <a:spLocks noGrp="1"/>
          </p:cNvSpPr>
          <p:nvPr>
            <p:ph idx="1"/>
          </p:nvPr>
        </p:nvSpPr>
        <p:spPr/>
        <p:txBody>
          <a:bodyPr/>
          <a:lstStyle/>
          <a:p>
            <a:endParaRPr lang="en-US"/>
          </a:p>
        </p:txBody>
      </p:sp>
      <p:sp>
        <p:nvSpPr>
          <p:cNvPr id="6" name="Rectangle 5"/>
          <p:cNvSpPr/>
          <p:nvPr/>
        </p:nvSpPr>
        <p:spPr>
          <a:xfrm>
            <a:off x="6965369" y="951393"/>
            <a:ext cx="80021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p:cNvPicPr>
            <a:picLocks noChangeAspect="1"/>
          </p:cNvPicPr>
          <p:nvPr/>
        </p:nvPicPr>
        <p:blipFill>
          <a:blip r:embed="rId3"/>
          <a:stretch>
            <a:fillRect/>
          </a:stretch>
        </p:blipFill>
        <p:spPr>
          <a:xfrm>
            <a:off x="3127276" y="5058743"/>
            <a:ext cx="6328289" cy="764958"/>
          </a:xfrm>
          <a:prstGeom prst="rect">
            <a:avLst/>
          </a:prstGeom>
        </p:spPr>
      </p:pic>
      <p:grpSp>
        <p:nvGrpSpPr>
          <p:cNvPr id="4" name="Group 3"/>
          <p:cNvGrpSpPr/>
          <p:nvPr/>
        </p:nvGrpSpPr>
        <p:grpSpPr>
          <a:xfrm>
            <a:off x="428171" y="1027830"/>
            <a:ext cx="10571098" cy="3844397"/>
            <a:chOff x="428171" y="1027830"/>
            <a:chExt cx="10571098" cy="3844397"/>
          </a:xfrm>
        </p:grpSpPr>
        <p:pic>
          <p:nvPicPr>
            <p:cNvPr id="5" name="Picture 4"/>
            <p:cNvPicPr>
              <a:picLocks noChangeAspect="1"/>
            </p:cNvPicPr>
            <p:nvPr/>
          </p:nvPicPr>
          <p:blipFill>
            <a:blip r:embed="rId4"/>
            <a:stretch>
              <a:fillRect/>
            </a:stretch>
          </p:blipFill>
          <p:spPr>
            <a:xfrm>
              <a:off x="428171" y="1027830"/>
              <a:ext cx="9194800" cy="3844397"/>
            </a:xfrm>
            <a:prstGeom prst="rect">
              <a:avLst/>
            </a:prstGeom>
          </p:spPr>
        </p:pic>
        <p:cxnSp>
          <p:nvCxnSpPr>
            <p:cNvPr id="7" name="Straight Arrow Connector 6"/>
            <p:cNvCxnSpPr/>
            <p:nvPr/>
          </p:nvCxnSpPr>
          <p:spPr>
            <a:xfrm>
              <a:off x="9260114" y="2950028"/>
              <a:ext cx="1262743" cy="192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0522857" y="2511241"/>
              <a:ext cx="4764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pic>
        <p:nvPicPr>
          <p:cNvPr id="10" name="Picture 9"/>
          <p:cNvPicPr>
            <a:picLocks noChangeAspect="1"/>
          </p:cNvPicPr>
          <p:nvPr/>
        </p:nvPicPr>
        <p:blipFill>
          <a:blip r:embed="rId5"/>
          <a:stretch>
            <a:fillRect/>
          </a:stretch>
        </p:blipFill>
        <p:spPr>
          <a:xfrm>
            <a:off x="2514133" y="5040734"/>
            <a:ext cx="7554573" cy="782967"/>
          </a:xfrm>
          <a:prstGeom prst="rect">
            <a:avLst/>
          </a:prstGeom>
          <a:solidFill>
            <a:srgbClr val="F9F9F9"/>
          </a:solidFill>
        </p:spPr>
      </p:pic>
    </p:spTree>
    <p:extLst>
      <p:ext uri="{BB962C8B-B14F-4D97-AF65-F5344CB8AC3E}">
        <p14:creationId xmlns:p14="http://schemas.microsoft.com/office/powerpoint/2010/main" val="3623947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a:t>“Black Box” Attacks [</a:t>
            </a:r>
            <a:r>
              <a:rPr lang="en-US" dirty="0" err="1"/>
              <a:t>Papernot</a:t>
            </a:r>
            <a:r>
              <a:rPr lang="en-US" dirty="0"/>
              <a:t> et. al ‘17]</a:t>
            </a:r>
          </a:p>
          <a:p>
            <a:endParaRPr lang="en-US" dirty="0"/>
          </a:p>
        </p:txBody>
      </p:sp>
      <p:pic>
        <p:nvPicPr>
          <p:cNvPr id="4" name="Picture 3"/>
          <p:cNvPicPr>
            <a:picLocks noChangeAspect="1"/>
          </p:cNvPicPr>
          <p:nvPr/>
        </p:nvPicPr>
        <p:blipFill>
          <a:blip r:embed="rId3"/>
          <a:stretch>
            <a:fillRect/>
          </a:stretch>
        </p:blipFill>
        <p:spPr>
          <a:xfrm>
            <a:off x="1219201" y="2122714"/>
            <a:ext cx="6978650" cy="3354544"/>
          </a:xfrm>
          <a:prstGeom prst="rect">
            <a:avLst/>
          </a:prstGeom>
        </p:spPr>
      </p:pic>
      <p:sp>
        <p:nvSpPr>
          <p:cNvPr id="9" name="Cube 8"/>
          <p:cNvSpPr/>
          <p:nvPr/>
        </p:nvSpPr>
        <p:spPr>
          <a:xfrm>
            <a:off x="4073776" y="2122714"/>
            <a:ext cx="3846286" cy="3494315"/>
          </a:xfrm>
          <a:prstGeom prst="cub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6042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smtClean="0"/>
              <a:t>Examine inputs and outputs of the model</a:t>
            </a:r>
            <a:endParaRPr lang="en-US" dirty="0"/>
          </a:p>
          <a:p>
            <a:endParaRPr lang="en-US" dirty="0"/>
          </a:p>
        </p:txBody>
      </p:sp>
      <p:pic>
        <p:nvPicPr>
          <p:cNvPr id="5" name="Picture 4"/>
          <p:cNvPicPr>
            <a:picLocks noChangeAspect="1"/>
          </p:cNvPicPr>
          <p:nvPr/>
        </p:nvPicPr>
        <p:blipFill>
          <a:blip r:embed="rId3"/>
          <a:stretch>
            <a:fillRect/>
          </a:stretch>
        </p:blipFill>
        <p:spPr>
          <a:xfrm>
            <a:off x="7916694" y="3120571"/>
            <a:ext cx="3524887" cy="1954894"/>
          </a:xfrm>
          <a:prstGeom prst="rect">
            <a:avLst/>
          </a:prstGeom>
        </p:spPr>
      </p:pic>
      <p:pic>
        <p:nvPicPr>
          <p:cNvPr id="6" name="Picture 5"/>
          <p:cNvPicPr>
            <a:picLocks noChangeAspect="1"/>
          </p:cNvPicPr>
          <p:nvPr/>
        </p:nvPicPr>
        <p:blipFill>
          <a:blip r:embed="rId4"/>
          <a:stretch>
            <a:fillRect/>
          </a:stretch>
        </p:blipFill>
        <p:spPr>
          <a:xfrm>
            <a:off x="1219201" y="2122714"/>
            <a:ext cx="6978650" cy="3354544"/>
          </a:xfrm>
          <a:prstGeom prst="rect">
            <a:avLst/>
          </a:prstGeom>
        </p:spPr>
      </p:pic>
      <p:sp>
        <p:nvSpPr>
          <p:cNvPr id="7" name="Cube 6"/>
          <p:cNvSpPr/>
          <p:nvPr/>
        </p:nvSpPr>
        <p:spPr>
          <a:xfrm>
            <a:off x="4073776" y="2122714"/>
            <a:ext cx="3846286" cy="3494315"/>
          </a:xfrm>
          <a:prstGeom prst="cub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0169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9</a:t>
            </a:fld>
            <a:endParaRPr lang="en-US"/>
          </a:p>
        </p:txBody>
      </p:sp>
      <p:sp>
        <p:nvSpPr>
          <p:cNvPr id="3" name="AutoShape 2" descr="_atT3exhJw9q3JodcPVZeMw.gif"/>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41249" y="1126273"/>
            <a:ext cx="5902712" cy="4427034"/>
          </a:xfrm>
          <a:prstGeom prst="rect">
            <a:avLst/>
          </a:prstGeom>
        </p:spPr>
      </p:pic>
      <p:pic>
        <p:nvPicPr>
          <p:cNvPr id="5" name="Picture 4"/>
          <p:cNvPicPr>
            <a:picLocks noChangeAspect="1"/>
          </p:cNvPicPr>
          <p:nvPr/>
        </p:nvPicPr>
        <p:blipFill>
          <a:blip r:embed="rId4"/>
          <a:stretch>
            <a:fillRect/>
          </a:stretch>
        </p:blipFill>
        <p:spPr>
          <a:xfrm>
            <a:off x="6232293" y="1126273"/>
            <a:ext cx="5959707" cy="4469780"/>
          </a:xfrm>
          <a:prstGeom prst="rect">
            <a:avLst/>
          </a:prstGeom>
        </p:spPr>
      </p:pic>
      <p:sp>
        <p:nvSpPr>
          <p:cNvPr id="6" name="Rectangle 5"/>
          <p:cNvSpPr/>
          <p:nvPr/>
        </p:nvSpPr>
        <p:spPr>
          <a:xfrm>
            <a:off x="304799" y="152400"/>
            <a:ext cx="11571249" cy="646331"/>
          </a:xfrm>
          <a:prstGeom prst="rect">
            <a:avLst/>
          </a:prstGeom>
        </p:spPr>
        <p:txBody>
          <a:bodyPr wrap="square">
            <a:spAutoFit/>
          </a:bodyPr>
          <a:lstStyle/>
          <a:p>
            <a:r>
              <a:rPr lang="en-US" dirty="0" smtClean="0">
                <a:latin typeface="Karla" charset="0"/>
                <a:ea typeface="Karla" charset="0"/>
                <a:cs typeface="Karla" charset="0"/>
              </a:rPr>
              <a:t>Big networks </a:t>
            </a:r>
            <a:r>
              <a:rPr lang="en-US" dirty="0">
                <a:latin typeface="Karla" charset="0"/>
                <a:ea typeface="Karla" charset="0"/>
                <a:cs typeface="Karla" charset="0"/>
              </a:rPr>
              <a:t>require big data, and getting high-quality, labeled data is difficult. If we’re generating that data </a:t>
            </a:r>
            <a:r>
              <a:rPr lang="en-US" dirty="0" smtClean="0">
                <a:latin typeface="Karla" charset="0"/>
                <a:ea typeface="Karla" charset="0"/>
                <a:cs typeface="Karla" charset="0"/>
              </a:rPr>
              <a:t>our selves</a:t>
            </a:r>
            <a:r>
              <a:rPr lang="en-US" dirty="0">
                <a:latin typeface="Karla" charset="0"/>
                <a:ea typeface="Karla" charset="0"/>
                <a:cs typeface="Karla" charset="0"/>
              </a:rPr>
              <a:t>, we can make as much of it as we like. </a:t>
            </a:r>
            <a:endParaRPr lang="en-US" dirty="0">
              <a:latin typeface="Karla" charset="0"/>
              <a:ea typeface="Karla" charset="0"/>
              <a:cs typeface="Karla" charset="0"/>
            </a:endParaRPr>
          </a:p>
        </p:txBody>
      </p:sp>
    </p:spTree>
    <p:extLst>
      <p:ext uri="{BB962C8B-B14F-4D97-AF65-F5344CB8AC3E}">
        <p14:creationId xmlns:p14="http://schemas.microsoft.com/office/powerpoint/2010/main" val="14408601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pic>
        <p:nvPicPr>
          <p:cNvPr id="5" name="Picture 4"/>
          <p:cNvPicPr>
            <a:picLocks noChangeAspect="1"/>
          </p:cNvPicPr>
          <p:nvPr/>
        </p:nvPicPr>
        <p:blipFill>
          <a:blip r:embed="rId3"/>
          <a:stretch>
            <a:fillRect/>
          </a:stretch>
        </p:blipFill>
        <p:spPr>
          <a:xfrm>
            <a:off x="7916694" y="3120571"/>
            <a:ext cx="3524887" cy="1954894"/>
          </a:xfrm>
          <a:prstGeom prst="rect">
            <a:avLst/>
          </a:prstGeom>
        </p:spPr>
      </p:pic>
      <p:pic>
        <p:nvPicPr>
          <p:cNvPr id="6" name="Picture 5"/>
          <p:cNvPicPr>
            <a:picLocks noChangeAspect="1"/>
          </p:cNvPicPr>
          <p:nvPr/>
        </p:nvPicPr>
        <p:blipFill>
          <a:blip r:embed="rId4"/>
          <a:stretch>
            <a:fillRect/>
          </a:stretch>
        </p:blipFill>
        <p:spPr>
          <a:xfrm>
            <a:off x="1219201" y="2122714"/>
            <a:ext cx="6978650" cy="3354544"/>
          </a:xfrm>
          <a:prstGeom prst="rect">
            <a:avLst/>
          </a:prstGeom>
        </p:spPr>
      </p:pic>
      <p:sp>
        <p:nvSpPr>
          <p:cNvPr id="4" name="Content Placeholder 3"/>
          <p:cNvSpPr>
            <a:spLocks noGrp="1"/>
          </p:cNvSpPr>
          <p:nvPr>
            <p:ph idx="1"/>
          </p:nvPr>
        </p:nvSpPr>
        <p:spPr/>
        <p:txBody>
          <a:bodyPr/>
          <a:lstStyle/>
          <a:p>
            <a:endParaRPr lang="en-US" dirty="0"/>
          </a:p>
        </p:txBody>
      </p:sp>
      <p:pic>
        <p:nvPicPr>
          <p:cNvPr id="7" name="Picture 6"/>
          <p:cNvPicPr>
            <a:picLocks noChangeAspect="1"/>
          </p:cNvPicPr>
          <p:nvPr/>
        </p:nvPicPr>
        <p:blipFill>
          <a:blip r:embed="rId5"/>
          <a:stretch>
            <a:fillRect/>
          </a:stretch>
        </p:blipFill>
        <p:spPr>
          <a:xfrm>
            <a:off x="57151" y="1054100"/>
            <a:ext cx="2324100" cy="2374900"/>
          </a:xfrm>
          <a:prstGeom prst="rect">
            <a:avLst/>
          </a:prstGeom>
        </p:spPr>
      </p:pic>
      <p:sp>
        <p:nvSpPr>
          <p:cNvPr id="8" name="TextBox 7"/>
          <p:cNvSpPr txBox="1"/>
          <p:nvPr/>
        </p:nvSpPr>
        <p:spPr>
          <a:xfrm>
            <a:off x="9679137" y="1177758"/>
            <a:ext cx="2148230" cy="707886"/>
          </a:xfrm>
          <a:prstGeom prst="rect">
            <a:avLst/>
          </a:prstGeom>
          <a:noFill/>
        </p:spPr>
        <p:txBody>
          <a:bodyPr wrap="square" rtlCol="0">
            <a:spAutoFit/>
          </a:bodyPr>
          <a:lstStyle/>
          <a:p>
            <a:r>
              <a:rPr lang="en-US" sz="4000" b="1" dirty="0" smtClean="0"/>
              <a:t>Panda</a:t>
            </a:r>
            <a:endParaRPr lang="en-US" sz="4000" b="1" dirty="0"/>
          </a:p>
        </p:txBody>
      </p:sp>
      <p:sp>
        <p:nvSpPr>
          <p:cNvPr id="9" name="Cube 8"/>
          <p:cNvSpPr/>
          <p:nvPr/>
        </p:nvSpPr>
        <p:spPr>
          <a:xfrm>
            <a:off x="4073776" y="2122714"/>
            <a:ext cx="3846286" cy="3494315"/>
          </a:xfrm>
          <a:prstGeom prst="cub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585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pic>
        <p:nvPicPr>
          <p:cNvPr id="5" name="Picture 4"/>
          <p:cNvPicPr>
            <a:picLocks noChangeAspect="1"/>
          </p:cNvPicPr>
          <p:nvPr/>
        </p:nvPicPr>
        <p:blipFill>
          <a:blip r:embed="rId3"/>
          <a:stretch>
            <a:fillRect/>
          </a:stretch>
        </p:blipFill>
        <p:spPr>
          <a:xfrm>
            <a:off x="7916694" y="3120571"/>
            <a:ext cx="3524887" cy="1954894"/>
          </a:xfrm>
          <a:prstGeom prst="rect">
            <a:avLst/>
          </a:prstGeom>
        </p:spPr>
      </p:pic>
      <p:pic>
        <p:nvPicPr>
          <p:cNvPr id="6" name="Picture 5"/>
          <p:cNvPicPr>
            <a:picLocks noChangeAspect="1"/>
          </p:cNvPicPr>
          <p:nvPr/>
        </p:nvPicPr>
        <p:blipFill>
          <a:blip r:embed="rId4"/>
          <a:stretch>
            <a:fillRect/>
          </a:stretch>
        </p:blipFill>
        <p:spPr>
          <a:xfrm>
            <a:off x="1219201" y="2122714"/>
            <a:ext cx="6978650" cy="3354544"/>
          </a:xfrm>
          <a:prstGeom prst="rect">
            <a:avLst/>
          </a:prstGeom>
        </p:spPr>
      </p:pic>
      <p:pic>
        <p:nvPicPr>
          <p:cNvPr id="3" name="Picture 2"/>
          <p:cNvPicPr>
            <a:picLocks noChangeAspect="1"/>
          </p:cNvPicPr>
          <p:nvPr/>
        </p:nvPicPr>
        <p:blipFill rotWithShape="1">
          <a:blip r:embed="rId5"/>
          <a:srcRect l="87" t="3445" r="87" b="-3445"/>
          <a:stretch/>
        </p:blipFill>
        <p:spPr>
          <a:xfrm>
            <a:off x="20615" y="1065833"/>
            <a:ext cx="2921000" cy="2654300"/>
          </a:xfrm>
          <a:prstGeom prst="rect">
            <a:avLst/>
          </a:prstGeom>
        </p:spPr>
      </p:pic>
      <p:sp>
        <p:nvSpPr>
          <p:cNvPr id="10" name="TextBox 9"/>
          <p:cNvSpPr txBox="1"/>
          <p:nvPr/>
        </p:nvSpPr>
        <p:spPr>
          <a:xfrm>
            <a:off x="9679137" y="1177758"/>
            <a:ext cx="2148230" cy="707886"/>
          </a:xfrm>
          <a:prstGeom prst="rect">
            <a:avLst/>
          </a:prstGeom>
          <a:noFill/>
        </p:spPr>
        <p:txBody>
          <a:bodyPr wrap="square" rtlCol="0">
            <a:spAutoFit/>
          </a:bodyPr>
          <a:lstStyle/>
          <a:p>
            <a:r>
              <a:rPr lang="en-US" sz="4000" b="1" dirty="0" smtClean="0"/>
              <a:t>Panda</a:t>
            </a:r>
            <a:endParaRPr lang="en-US" sz="4000" b="1" dirty="0"/>
          </a:p>
        </p:txBody>
      </p:sp>
      <p:sp>
        <p:nvSpPr>
          <p:cNvPr id="11" name="TextBox 10"/>
          <p:cNvSpPr txBox="1"/>
          <p:nvPr/>
        </p:nvSpPr>
        <p:spPr>
          <a:xfrm>
            <a:off x="9755198" y="1607824"/>
            <a:ext cx="2148230" cy="707886"/>
          </a:xfrm>
          <a:prstGeom prst="rect">
            <a:avLst/>
          </a:prstGeom>
          <a:solidFill>
            <a:srgbClr val="F9F9F9"/>
          </a:solidFill>
        </p:spPr>
        <p:txBody>
          <a:bodyPr wrap="square" rtlCol="0">
            <a:spAutoFit/>
          </a:bodyPr>
          <a:lstStyle/>
          <a:p>
            <a:r>
              <a:rPr lang="en-US" sz="4000" b="1" dirty="0" smtClean="0"/>
              <a:t>Gibbon</a:t>
            </a:r>
            <a:endParaRPr lang="en-US" sz="4000" b="1" dirty="0"/>
          </a:p>
        </p:txBody>
      </p:sp>
      <p:sp>
        <p:nvSpPr>
          <p:cNvPr id="13" name="Cube 12"/>
          <p:cNvSpPr/>
          <p:nvPr/>
        </p:nvSpPr>
        <p:spPr>
          <a:xfrm>
            <a:off x="4073776" y="2122714"/>
            <a:ext cx="3846286" cy="3494315"/>
          </a:xfrm>
          <a:prstGeom prst="cub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3360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pic>
        <p:nvPicPr>
          <p:cNvPr id="5" name="Picture 4"/>
          <p:cNvPicPr>
            <a:picLocks noChangeAspect="1"/>
          </p:cNvPicPr>
          <p:nvPr/>
        </p:nvPicPr>
        <p:blipFill>
          <a:blip r:embed="rId3"/>
          <a:stretch>
            <a:fillRect/>
          </a:stretch>
        </p:blipFill>
        <p:spPr>
          <a:xfrm>
            <a:off x="7916694" y="3120571"/>
            <a:ext cx="3524887" cy="1954894"/>
          </a:xfrm>
          <a:prstGeom prst="rect">
            <a:avLst/>
          </a:prstGeom>
        </p:spPr>
      </p:pic>
      <p:pic>
        <p:nvPicPr>
          <p:cNvPr id="6" name="Picture 5"/>
          <p:cNvPicPr>
            <a:picLocks noChangeAspect="1"/>
          </p:cNvPicPr>
          <p:nvPr/>
        </p:nvPicPr>
        <p:blipFill>
          <a:blip r:embed="rId4"/>
          <a:stretch>
            <a:fillRect/>
          </a:stretch>
        </p:blipFill>
        <p:spPr>
          <a:xfrm>
            <a:off x="1219201" y="2122714"/>
            <a:ext cx="6978650" cy="3354544"/>
          </a:xfrm>
          <a:prstGeom prst="rect">
            <a:avLst/>
          </a:prstGeom>
        </p:spPr>
      </p:pic>
      <p:pic>
        <p:nvPicPr>
          <p:cNvPr id="7" name="Picture 6"/>
          <p:cNvPicPr>
            <a:picLocks noChangeAspect="1"/>
          </p:cNvPicPr>
          <p:nvPr/>
        </p:nvPicPr>
        <p:blipFill>
          <a:blip r:embed="rId5"/>
          <a:stretch>
            <a:fillRect/>
          </a:stretch>
        </p:blipFill>
        <p:spPr>
          <a:xfrm>
            <a:off x="111593" y="1045900"/>
            <a:ext cx="3302000" cy="2768600"/>
          </a:xfrm>
          <a:prstGeom prst="rect">
            <a:avLst/>
          </a:prstGeom>
        </p:spPr>
      </p:pic>
      <p:grpSp>
        <p:nvGrpSpPr>
          <p:cNvPr id="12" name="Group 11"/>
          <p:cNvGrpSpPr/>
          <p:nvPr/>
        </p:nvGrpSpPr>
        <p:grpSpPr>
          <a:xfrm>
            <a:off x="9679137" y="1177758"/>
            <a:ext cx="2512863" cy="1588870"/>
            <a:chOff x="9679137" y="1177758"/>
            <a:chExt cx="2512863" cy="1588870"/>
          </a:xfrm>
        </p:grpSpPr>
        <p:sp>
          <p:nvSpPr>
            <p:cNvPr id="8" name="TextBox 7"/>
            <p:cNvSpPr txBox="1"/>
            <p:nvPr/>
          </p:nvSpPr>
          <p:spPr>
            <a:xfrm>
              <a:off x="9679137" y="1177758"/>
              <a:ext cx="2148230" cy="707886"/>
            </a:xfrm>
            <a:prstGeom prst="rect">
              <a:avLst/>
            </a:prstGeom>
            <a:noFill/>
          </p:spPr>
          <p:txBody>
            <a:bodyPr wrap="square" rtlCol="0">
              <a:spAutoFit/>
            </a:bodyPr>
            <a:lstStyle/>
            <a:p>
              <a:r>
                <a:rPr lang="en-US" sz="4000" b="1" dirty="0" smtClean="0"/>
                <a:t>Panda</a:t>
              </a:r>
              <a:endParaRPr lang="en-US" sz="4000" b="1" dirty="0"/>
            </a:p>
          </p:txBody>
        </p:sp>
        <p:sp>
          <p:nvSpPr>
            <p:cNvPr id="9" name="TextBox 8"/>
            <p:cNvSpPr txBox="1"/>
            <p:nvPr/>
          </p:nvSpPr>
          <p:spPr>
            <a:xfrm>
              <a:off x="9755198" y="1607824"/>
              <a:ext cx="2148230" cy="707886"/>
            </a:xfrm>
            <a:prstGeom prst="rect">
              <a:avLst/>
            </a:prstGeom>
            <a:solidFill>
              <a:srgbClr val="F9F9F9"/>
            </a:solidFill>
          </p:spPr>
          <p:txBody>
            <a:bodyPr wrap="square" rtlCol="0">
              <a:spAutoFit/>
            </a:bodyPr>
            <a:lstStyle/>
            <a:p>
              <a:r>
                <a:rPr lang="en-US" sz="4000" b="1" dirty="0" smtClean="0"/>
                <a:t>Gibbon</a:t>
              </a:r>
              <a:endParaRPr lang="en-US" sz="4000" b="1" dirty="0"/>
            </a:p>
          </p:txBody>
        </p:sp>
        <p:sp>
          <p:nvSpPr>
            <p:cNvPr id="10" name="TextBox 9"/>
            <p:cNvSpPr txBox="1"/>
            <p:nvPr/>
          </p:nvSpPr>
          <p:spPr>
            <a:xfrm>
              <a:off x="10043770" y="2058742"/>
              <a:ext cx="2148230" cy="707886"/>
            </a:xfrm>
            <a:prstGeom prst="rect">
              <a:avLst/>
            </a:prstGeom>
            <a:solidFill>
              <a:srgbClr val="F9F9F9"/>
            </a:solidFill>
          </p:spPr>
          <p:txBody>
            <a:bodyPr wrap="square" rtlCol="0">
              <a:spAutoFit/>
            </a:bodyPr>
            <a:lstStyle/>
            <a:p>
              <a:r>
                <a:rPr lang="en-US" sz="4000" b="1" dirty="0" smtClean="0"/>
                <a:t>Ostrich</a:t>
              </a:r>
              <a:endParaRPr lang="en-US" sz="4000" b="1" dirty="0"/>
            </a:p>
          </p:txBody>
        </p:sp>
      </p:grpSp>
      <p:sp>
        <p:nvSpPr>
          <p:cNvPr id="11" name="Cube 10"/>
          <p:cNvSpPr/>
          <p:nvPr/>
        </p:nvSpPr>
        <p:spPr>
          <a:xfrm>
            <a:off x="4073776" y="2122714"/>
            <a:ext cx="3846286" cy="3494315"/>
          </a:xfrm>
          <a:prstGeom prst="cub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16128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smtClean="0"/>
              <a:t>Train a model that performs the same as the black box</a:t>
            </a:r>
            <a:endParaRPr lang="en-US" dirty="0"/>
          </a:p>
        </p:txBody>
      </p:sp>
    </p:spTree>
    <p:extLst>
      <p:ext uri="{BB962C8B-B14F-4D97-AF65-F5344CB8AC3E}">
        <p14:creationId xmlns:p14="http://schemas.microsoft.com/office/powerpoint/2010/main" val="14117435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smtClean="0"/>
              <a:t>Train a model that performs the same as the black box</a:t>
            </a:r>
            <a:endParaRPr lang="en-US" dirty="0"/>
          </a:p>
        </p:txBody>
      </p:sp>
      <p:pic>
        <p:nvPicPr>
          <p:cNvPr id="4" name="Picture 3"/>
          <p:cNvPicPr>
            <a:picLocks noChangeAspect="1"/>
          </p:cNvPicPr>
          <p:nvPr/>
        </p:nvPicPr>
        <p:blipFill>
          <a:blip r:embed="rId3"/>
          <a:stretch>
            <a:fillRect/>
          </a:stretch>
        </p:blipFill>
        <p:spPr>
          <a:xfrm>
            <a:off x="450892" y="2773099"/>
            <a:ext cx="2509001" cy="2103701"/>
          </a:xfrm>
          <a:prstGeom prst="rect">
            <a:avLst/>
          </a:prstGeom>
        </p:spPr>
      </p:pic>
      <p:grpSp>
        <p:nvGrpSpPr>
          <p:cNvPr id="5" name="Group 4"/>
          <p:cNvGrpSpPr/>
          <p:nvPr/>
        </p:nvGrpSpPr>
        <p:grpSpPr>
          <a:xfrm>
            <a:off x="3342416" y="2737518"/>
            <a:ext cx="2179035" cy="1873243"/>
            <a:chOff x="9679137" y="1177758"/>
            <a:chExt cx="2179035" cy="1260248"/>
          </a:xfrm>
        </p:grpSpPr>
        <p:sp>
          <p:nvSpPr>
            <p:cNvPr id="6" name="TextBox 5"/>
            <p:cNvSpPr txBox="1"/>
            <p:nvPr/>
          </p:nvSpPr>
          <p:spPr>
            <a:xfrm>
              <a:off x="9679137" y="1177758"/>
              <a:ext cx="2148230" cy="393415"/>
            </a:xfrm>
            <a:prstGeom prst="rect">
              <a:avLst/>
            </a:prstGeom>
            <a:noFill/>
          </p:spPr>
          <p:txBody>
            <a:bodyPr wrap="square" rtlCol="0">
              <a:spAutoFit/>
            </a:bodyPr>
            <a:lstStyle/>
            <a:p>
              <a:r>
                <a:rPr lang="en-US" sz="3200" b="1" dirty="0" smtClean="0"/>
                <a:t>Panda</a:t>
              </a:r>
              <a:endParaRPr lang="en-US" sz="4000" b="1" dirty="0"/>
            </a:p>
          </p:txBody>
        </p:sp>
        <p:sp>
          <p:nvSpPr>
            <p:cNvPr id="7" name="TextBox 6"/>
            <p:cNvSpPr txBox="1"/>
            <p:nvPr/>
          </p:nvSpPr>
          <p:spPr>
            <a:xfrm>
              <a:off x="9679137" y="1611175"/>
              <a:ext cx="2148230" cy="393415"/>
            </a:xfrm>
            <a:prstGeom prst="rect">
              <a:avLst/>
            </a:prstGeom>
            <a:solidFill>
              <a:srgbClr val="F9F9F9"/>
            </a:solidFill>
          </p:spPr>
          <p:txBody>
            <a:bodyPr wrap="square" rtlCol="0">
              <a:spAutoFit/>
            </a:bodyPr>
            <a:lstStyle/>
            <a:p>
              <a:r>
                <a:rPr lang="en-US" sz="3200" b="1" dirty="0" smtClean="0"/>
                <a:t>Gibbon</a:t>
              </a:r>
              <a:endParaRPr lang="en-US" sz="4000" b="1" dirty="0"/>
            </a:p>
          </p:txBody>
        </p:sp>
        <p:sp>
          <p:nvSpPr>
            <p:cNvPr id="8" name="TextBox 7"/>
            <p:cNvSpPr txBox="1"/>
            <p:nvPr/>
          </p:nvSpPr>
          <p:spPr>
            <a:xfrm>
              <a:off x="9709942" y="2044591"/>
              <a:ext cx="2148230" cy="393415"/>
            </a:xfrm>
            <a:prstGeom prst="rect">
              <a:avLst/>
            </a:prstGeom>
            <a:solidFill>
              <a:srgbClr val="F9F9F9"/>
            </a:solidFill>
          </p:spPr>
          <p:txBody>
            <a:bodyPr wrap="square" rtlCol="0">
              <a:spAutoFit/>
            </a:bodyPr>
            <a:lstStyle/>
            <a:p>
              <a:r>
                <a:rPr lang="en-US" sz="3200" b="1" dirty="0" smtClean="0"/>
                <a:t>Ostrich</a:t>
              </a:r>
              <a:endParaRPr lang="en-US" sz="4000" b="1" dirty="0"/>
            </a:p>
          </p:txBody>
        </p:sp>
      </p:grpSp>
      <p:pic>
        <p:nvPicPr>
          <p:cNvPr id="9" name="Picture 8"/>
          <p:cNvPicPr>
            <a:picLocks noChangeAspect="1"/>
          </p:cNvPicPr>
          <p:nvPr/>
        </p:nvPicPr>
        <p:blipFill rotWithShape="1">
          <a:blip r:embed="rId4"/>
          <a:srcRect l="9945" r="-9945"/>
          <a:stretch/>
        </p:blipFill>
        <p:spPr>
          <a:xfrm>
            <a:off x="5178770" y="2112617"/>
            <a:ext cx="7389651" cy="3089654"/>
          </a:xfrm>
          <a:prstGeom prst="rect">
            <a:avLst/>
          </a:prstGeom>
        </p:spPr>
      </p:pic>
    </p:spTree>
    <p:extLst>
      <p:ext uri="{BB962C8B-B14F-4D97-AF65-F5344CB8AC3E}">
        <p14:creationId xmlns:p14="http://schemas.microsoft.com/office/powerpoint/2010/main" val="19609659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smtClean="0"/>
              <a:t>Now attack the model you just trained with “white” box attack</a:t>
            </a:r>
            <a:endParaRPr lang="en-US" dirty="0"/>
          </a:p>
        </p:txBody>
      </p:sp>
      <p:grpSp>
        <p:nvGrpSpPr>
          <p:cNvPr id="10" name="Group 9"/>
          <p:cNvGrpSpPr/>
          <p:nvPr/>
        </p:nvGrpSpPr>
        <p:grpSpPr>
          <a:xfrm>
            <a:off x="489954" y="1806306"/>
            <a:ext cx="10571098" cy="3844397"/>
            <a:chOff x="428171" y="1027830"/>
            <a:chExt cx="10571098" cy="3844397"/>
          </a:xfrm>
        </p:grpSpPr>
        <p:pic>
          <p:nvPicPr>
            <p:cNvPr id="11" name="Picture 10"/>
            <p:cNvPicPr>
              <a:picLocks noChangeAspect="1"/>
            </p:cNvPicPr>
            <p:nvPr/>
          </p:nvPicPr>
          <p:blipFill>
            <a:blip r:embed="rId3"/>
            <a:stretch>
              <a:fillRect/>
            </a:stretch>
          </p:blipFill>
          <p:spPr>
            <a:xfrm>
              <a:off x="428171" y="1027830"/>
              <a:ext cx="9194800" cy="3844397"/>
            </a:xfrm>
            <a:prstGeom prst="rect">
              <a:avLst/>
            </a:prstGeom>
          </p:spPr>
        </p:pic>
        <p:cxnSp>
          <p:nvCxnSpPr>
            <p:cNvPr id="12" name="Straight Arrow Connector 11"/>
            <p:cNvCxnSpPr/>
            <p:nvPr/>
          </p:nvCxnSpPr>
          <p:spPr>
            <a:xfrm>
              <a:off x="9260114" y="2950028"/>
              <a:ext cx="1262743" cy="1925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0522857" y="2511241"/>
              <a:ext cx="47641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sp>
        <p:nvSpPr>
          <p:cNvPr id="14" name="Rectangle 13"/>
          <p:cNvSpPr/>
          <p:nvPr/>
        </p:nvSpPr>
        <p:spPr>
          <a:xfrm>
            <a:off x="6965369" y="1680445"/>
            <a:ext cx="80021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5" name="Picture 14"/>
          <p:cNvPicPr>
            <a:picLocks noChangeAspect="1"/>
          </p:cNvPicPr>
          <p:nvPr/>
        </p:nvPicPr>
        <p:blipFill>
          <a:blip r:embed="rId4"/>
          <a:stretch>
            <a:fillRect/>
          </a:stretch>
        </p:blipFill>
        <p:spPr>
          <a:xfrm>
            <a:off x="3127276" y="5787795"/>
            <a:ext cx="6328289" cy="764958"/>
          </a:xfrm>
          <a:prstGeom prst="rect">
            <a:avLst/>
          </a:prstGeom>
        </p:spPr>
      </p:pic>
      <p:pic>
        <p:nvPicPr>
          <p:cNvPr id="16" name="Picture 15"/>
          <p:cNvPicPr>
            <a:picLocks noChangeAspect="1"/>
          </p:cNvPicPr>
          <p:nvPr/>
        </p:nvPicPr>
        <p:blipFill>
          <a:blip r:embed="rId5"/>
          <a:stretch>
            <a:fillRect/>
          </a:stretch>
        </p:blipFill>
        <p:spPr>
          <a:xfrm>
            <a:off x="2825292" y="5834284"/>
            <a:ext cx="6932255" cy="718469"/>
          </a:xfrm>
          <a:prstGeom prst="rect">
            <a:avLst/>
          </a:prstGeom>
          <a:solidFill>
            <a:srgbClr val="F9F9F9"/>
          </a:solidFill>
        </p:spPr>
      </p:pic>
    </p:spTree>
    <p:extLst>
      <p:ext uri="{BB962C8B-B14F-4D97-AF65-F5344CB8AC3E}">
        <p14:creationId xmlns:p14="http://schemas.microsoft.com/office/powerpoint/2010/main" val="11696141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a:t>
            </a:r>
            <a:r>
              <a:rPr lang="en-US" dirty="0"/>
              <a:t>Box” </a:t>
            </a:r>
            <a:r>
              <a:rPr lang="en-US" dirty="0" smtClean="0"/>
              <a:t>Attacks</a:t>
            </a:r>
            <a:endParaRPr lang="en-US" dirty="0"/>
          </a:p>
        </p:txBody>
      </p:sp>
      <p:sp>
        <p:nvSpPr>
          <p:cNvPr id="3" name="Content Placeholder 2"/>
          <p:cNvSpPr>
            <a:spLocks noGrp="1"/>
          </p:cNvSpPr>
          <p:nvPr>
            <p:ph idx="1"/>
          </p:nvPr>
        </p:nvSpPr>
        <p:spPr/>
        <p:txBody>
          <a:bodyPr/>
          <a:lstStyle/>
          <a:p>
            <a:r>
              <a:rPr lang="en-US" dirty="0" smtClean="0"/>
              <a:t>Use those adversarial examples to the “black” box</a:t>
            </a:r>
            <a:endParaRPr lang="en-US" dirty="0"/>
          </a:p>
        </p:txBody>
      </p:sp>
      <p:pic>
        <p:nvPicPr>
          <p:cNvPr id="4" name="Picture 3"/>
          <p:cNvPicPr>
            <a:picLocks noChangeAspect="1"/>
          </p:cNvPicPr>
          <p:nvPr/>
        </p:nvPicPr>
        <p:blipFill>
          <a:blip r:embed="rId3"/>
          <a:stretch>
            <a:fillRect/>
          </a:stretch>
        </p:blipFill>
        <p:spPr>
          <a:xfrm>
            <a:off x="0" y="2046960"/>
            <a:ext cx="12192000" cy="3826761"/>
          </a:xfrm>
          <a:prstGeom prst="rect">
            <a:avLst/>
          </a:prstGeom>
        </p:spPr>
      </p:pic>
    </p:spTree>
    <p:extLst>
      <p:ext uri="{BB962C8B-B14F-4D97-AF65-F5344CB8AC3E}">
        <p14:creationId xmlns:p14="http://schemas.microsoft.com/office/powerpoint/2010/main" val="5005664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CleverHans</a:t>
            </a:r>
            <a:r>
              <a:rPr lang="en-US" dirty="0" smtClean="0"/>
              <a:t>	</a:t>
            </a:r>
            <a:endParaRPr lang="en-US" dirty="0"/>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741062" y="1177758"/>
            <a:ext cx="3987800" cy="2667000"/>
          </a:xfrm>
          <a:prstGeom prst="rect">
            <a:avLst/>
          </a:prstGeom>
        </p:spPr>
      </p:pic>
      <p:pic>
        <p:nvPicPr>
          <p:cNvPr id="7" name="Picture 6"/>
          <p:cNvPicPr>
            <a:picLocks noChangeAspect="1"/>
          </p:cNvPicPr>
          <p:nvPr/>
        </p:nvPicPr>
        <p:blipFill>
          <a:blip r:embed="rId4"/>
          <a:stretch>
            <a:fillRect/>
          </a:stretch>
        </p:blipFill>
        <p:spPr>
          <a:xfrm>
            <a:off x="6561438" y="1445930"/>
            <a:ext cx="3177059" cy="2652844"/>
          </a:xfrm>
          <a:prstGeom prst="rect">
            <a:avLst/>
          </a:prstGeom>
        </p:spPr>
      </p:pic>
      <p:sp>
        <p:nvSpPr>
          <p:cNvPr id="8" name="Rectangle 7"/>
          <p:cNvSpPr/>
          <p:nvPr/>
        </p:nvSpPr>
        <p:spPr>
          <a:xfrm>
            <a:off x="741062" y="3844758"/>
            <a:ext cx="10244096" cy="2246769"/>
          </a:xfrm>
          <a:prstGeom prst="rect">
            <a:avLst/>
          </a:prstGeom>
        </p:spPr>
        <p:txBody>
          <a:bodyPr wrap="square">
            <a:spAutoFit/>
          </a:bodyPr>
          <a:lstStyle/>
          <a:p>
            <a:r>
              <a:rPr lang="en-US" sz="2800" dirty="0" smtClean="0"/>
              <a:t>A Python </a:t>
            </a:r>
            <a:r>
              <a:rPr lang="en-US" sz="2800" dirty="0"/>
              <a:t>library to benchmark machine learning systems' vulnerability to adversarial examples. </a:t>
            </a:r>
            <a:endParaRPr lang="en-US" sz="2800" dirty="0" smtClean="0"/>
          </a:p>
          <a:p>
            <a:endParaRPr lang="en-US" sz="2800" dirty="0">
              <a:hlinkClick r:id="rId5"/>
            </a:endParaRPr>
          </a:p>
          <a:p>
            <a:r>
              <a:rPr lang="en-US" sz="2800" dirty="0" smtClean="0">
                <a:hlinkClick r:id="rId5"/>
              </a:rPr>
              <a:t>https</a:t>
            </a:r>
            <a:r>
              <a:rPr lang="en-US" sz="2800" dirty="0">
                <a:hlinkClick r:id="rId5"/>
              </a:rPr>
              <a:t>://</a:t>
            </a:r>
            <a:r>
              <a:rPr lang="en-US" sz="2800" dirty="0" smtClean="0">
                <a:hlinkClick r:id="rId5"/>
              </a:rPr>
              <a:t>github.com/tensorflow/cleverhans</a:t>
            </a:r>
            <a:endParaRPr lang="en-US" sz="2800" dirty="0"/>
          </a:p>
          <a:p>
            <a:r>
              <a:rPr lang="en-US" sz="2800" dirty="0"/>
              <a:t>http://</a:t>
            </a:r>
            <a:r>
              <a:rPr lang="en-US" sz="2800" dirty="0" err="1"/>
              <a:t>www.cleverhans.io</a:t>
            </a:r>
            <a:r>
              <a:rPr lang="en-US" sz="2800" dirty="0"/>
              <a:t>/</a:t>
            </a:r>
          </a:p>
        </p:txBody>
      </p:sp>
    </p:spTree>
    <p:extLst>
      <p:ext uri="{BB962C8B-B14F-4D97-AF65-F5344CB8AC3E}">
        <p14:creationId xmlns:p14="http://schemas.microsoft.com/office/powerpoint/2010/main" val="14329076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06" y="234810"/>
            <a:ext cx="10972800" cy="767276"/>
          </a:xfrm>
        </p:spPr>
        <p:txBody>
          <a:bodyPr/>
          <a:lstStyle/>
          <a:p>
            <a:pPr algn="l"/>
            <a:r>
              <a:rPr lang="en-US" dirty="0">
                <a:solidFill>
                  <a:schemeClr val="tx1">
                    <a:lumMod val="75000"/>
                    <a:lumOff val="25000"/>
                  </a:schemeClr>
                </a:solidFill>
              </a:rPr>
              <a:t>More Defenses</a:t>
            </a:r>
          </a:p>
        </p:txBody>
      </p:sp>
      <p:sp>
        <p:nvSpPr>
          <p:cNvPr id="3" name="Content Placeholder 2"/>
          <p:cNvSpPr>
            <a:spLocks noGrp="1"/>
          </p:cNvSpPr>
          <p:nvPr>
            <p:ph sz="half" idx="1"/>
          </p:nvPr>
        </p:nvSpPr>
        <p:spPr/>
        <p:txBody>
          <a:bodyPr/>
          <a:lstStyle/>
          <a:p>
            <a:pPr marL="0" indent="0">
              <a:buNone/>
            </a:pPr>
            <a:r>
              <a:rPr lang="en-US" b="1" dirty="0" err="1">
                <a:solidFill>
                  <a:schemeClr val="tx1">
                    <a:lumMod val="75000"/>
                    <a:lumOff val="25000"/>
                  </a:schemeClr>
                </a:solidFill>
                <a:latin typeface="Karla" charset="0"/>
                <a:ea typeface="Karla" charset="0"/>
                <a:cs typeface="Karla" charset="0"/>
              </a:rPr>
              <a:t>Mixup</a:t>
            </a:r>
            <a:r>
              <a:rPr lang="en-US" b="1" dirty="0">
                <a:solidFill>
                  <a:schemeClr val="tx1">
                    <a:lumMod val="75000"/>
                    <a:lumOff val="25000"/>
                  </a:schemeClr>
                </a:solidFill>
                <a:latin typeface="Karla" charset="0"/>
                <a:ea typeface="Karla" charset="0"/>
                <a:cs typeface="Karla" charset="0"/>
              </a:rPr>
              <a:t>:</a:t>
            </a:r>
          </a:p>
          <a:p>
            <a:pPr marL="457200" indent="-457200">
              <a:buFont typeface="Arial" charset="0"/>
              <a:buChar char="•"/>
            </a:pPr>
            <a:r>
              <a:rPr lang="en-US" dirty="0">
                <a:solidFill>
                  <a:schemeClr val="tx1">
                    <a:lumMod val="75000"/>
                    <a:lumOff val="25000"/>
                  </a:schemeClr>
                </a:solidFill>
                <a:latin typeface="Karla" charset="0"/>
                <a:ea typeface="Karla" charset="0"/>
                <a:cs typeface="Karla" charset="0"/>
              </a:rPr>
              <a:t>Mix two training examples</a:t>
            </a:r>
          </a:p>
          <a:p>
            <a:pPr marL="457200" indent="-457200">
              <a:buFont typeface="Arial" charset="0"/>
              <a:buChar char="•"/>
            </a:pPr>
            <a:r>
              <a:rPr lang="en-US" dirty="0">
                <a:solidFill>
                  <a:schemeClr val="tx1">
                    <a:lumMod val="75000"/>
                    <a:lumOff val="25000"/>
                  </a:schemeClr>
                </a:solidFill>
                <a:latin typeface="Karla" charset="0"/>
                <a:ea typeface="Karla" charset="0"/>
                <a:cs typeface="Karla" charset="0"/>
              </a:rPr>
              <a:t>Augment training set</a:t>
            </a:r>
          </a:p>
          <a:p>
            <a:endParaRPr lang="en-US" dirty="0">
              <a:solidFill>
                <a:schemeClr val="tx1">
                  <a:lumMod val="75000"/>
                  <a:lumOff val="25000"/>
                </a:schemeClr>
              </a:solidFill>
              <a:latin typeface="Karla" charset="0"/>
              <a:ea typeface="Karla" charset="0"/>
              <a:cs typeface="Karla" charset="0"/>
            </a:endParaRPr>
          </a:p>
          <a:p>
            <a:endParaRPr lang="en-US" dirty="0">
              <a:solidFill>
                <a:schemeClr val="tx1">
                  <a:lumMod val="75000"/>
                  <a:lumOff val="25000"/>
                </a:schemeClr>
              </a:solidFill>
              <a:latin typeface="Karla" charset="0"/>
              <a:ea typeface="Karla" charset="0"/>
              <a:cs typeface="Karla" charset="0"/>
            </a:endParaRPr>
          </a:p>
        </p:txBody>
      </p:sp>
      <p:sp>
        <p:nvSpPr>
          <p:cNvPr id="4" name="Content Placeholder 3"/>
          <p:cNvSpPr>
            <a:spLocks noGrp="1"/>
          </p:cNvSpPr>
          <p:nvPr>
            <p:ph sz="half" idx="2"/>
          </p:nvPr>
        </p:nvSpPr>
        <p:spPr>
          <a:xfrm>
            <a:off x="6197600" y="1600203"/>
            <a:ext cx="5689600" cy="4525963"/>
          </a:xfrm>
        </p:spPr>
        <p:txBody>
          <a:bodyPr/>
          <a:lstStyle/>
          <a:p>
            <a:pPr marL="0" indent="0">
              <a:buNone/>
            </a:pPr>
            <a:r>
              <a:rPr lang="en-US" b="1" dirty="0">
                <a:latin typeface="Karla" charset="0"/>
                <a:ea typeface="Karla" charset="0"/>
                <a:cs typeface="Karla" charset="0"/>
              </a:rPr>
              <a:t>Smooth decision </a:t>
            </a:r>
            <a:r>
              <a:rPr lang="en-US" b="1" dirty="0" smtClean="0">
                <a:latin typeface="Karla" charset="0"/>
                <a:ea typeface="Karla" charset="0"/>
                <a:cs typeface="Karla" charset="0"/>
              </a:rPr>
              <a:t>boundaries:</a:t>
            </a:r>
          </a:p>
          <a:p>
            <a:r>
              <a:rPr lang="en-US" dirty="0" smtClean="0">
                <a:latin typeface="Karla" charset="0"/>
                <a:ea typeface="Karla" charset="0"/>
                <a:cs typeface="Karla" charset="0"/>
              </a:rPr>
              <a:t>Regularize the derivatives </a:t>
            </a:r>
            <a:r>
              <a:rPr lang="en-US" dirty="0" err="1" smtClean="0">
                <a:latin typeface="Karla" charset="0"/>
                <a:ea typeface="Karla" charset="0"/>
                <a:cs typeface="Karla" charset="0"/>
              </a:rPr>
              <a:t>wrt</a:t>
            </a:r>
            <a:r>
              <a:rPr lang="en-US" dirty="0" smtClean="0">
                <a:latin typeface="Karla" charset="0"/>
                <a:ea typeface="Karla" charset="0"/>
                <a:cs typeface="Karla" charset="0"/>
              </a:rPr>
              <a:t> to x</a:t>
            </a:r>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722204" y="3649895"/>
            <a:ext cx="3898900" cy="1168400"/>
          </a:xfrm>
          <a:prstGeom prst="rect">
            <a:avLst/>
          </a:prstGeom>
        </p:spPr>
      </p:pic>
      <p:cxnSp>
        <p:nvCxnSpPr>
          <p:cNvPr id="7" name="Straight Connector 6"/>
          <p:cNvCxnSpPr/>
          <p:nvPr/>
        </p:nvCxnSpPr>
        <p:spPr>
          <a:xfrm flipV="1">
            <a:off x="0" y="753762"/>
            <a:ext cx="12192000" cy="49427"/>
          </a:xfrm>
          <a:prstGeom prst="line">
            <a:avLst/>
          </a:prstGeom>
          <a:ln w="222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6219144" y="3066941"/>
            <a:ext cx="5820456" cy="2971909"/>
          </a:xfrm>
          <a:prstGeom prst="rect">
            <a:avLst/>
          </a:prstGeom>
        </p:spPr>
      </p:pic>
    </p:spTree>
    <p:extLst>
      <p:ext uri="{BB962C8B-B14F-4D97-AF65-F5344CB8AC3E}">
        <p14:creationId xmlns:p14="http://schemas.microsoft.com/office/powerpoint/2010/main" val="62069915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attacks</a:t>
            </a:r>
            <a:endParaRPr lang="en-US" dirty="0"/>
          </a:p>
        </p:txBody>
      </p:sp>
      <p:sp>
        <p:nvSpPr>
          <p:cNvPr id="5" name="Content Placeholder 4"/>
          <p:cNvSpPr>
            <a:spLocks noGrp="1"/>
          </p:cNvSpPr>
          <p:nvPr>
            <p:ph idx="1"/>
          </p:nvPr>
        </p:nvSpPr>
        <p:spPr/>
        <p:txBody>
          <a:bodyPr/>
          <a:lstStyle/>
          <a:p>
            <a:pPr marL="457200" indent="-457200">
              <a:buFont typeface="Arial" charset="0"/>
              <a:buChar char="•"/>
            </a:pPr>
            <a:r>
              <a:rPr lang="en-US" dirty="0"/>
              <a:t>Object </a:t>
            </a:r>
            <a:r>
              <a:rPr lang="en-US" dirty="0" smtClean="0"/>
              <a:t>Detection</a:t>
            </a:r>
          </a:p>
          <a:p>
            <a:pPr marL="457200" indent="-457200">
              <a:buFont typeface="Arial" charset="0"/>
              <a:buChar char="•"/>
            </a:pPr>
            <a:r>
              <a:rPr lang="en-US" dirty="0" smtClean="0"/>
              <a:t>Adversarial </a:t>
            </a:r>
            <a:r>
              <a:rPr lang="en-US" dirty="0"/>
              <a:t>Stickers</a:t>
            </a:r>
          </a:p>
          <a:p>
            <a:endParaRPr lang="en-US" dirty="0"/>
          </a:p>
        </p:txBody>
      </p:sp>
      <p:pic>
        <p:nvPicPr>
          <p:cNvPr id="9" name="Picture 8"/>
          <p:cNvPicPr>
            <a:picLocks noChangeAspect="1"/>
          </p:cNvPicPr>
          <p:nvPr/>
        </p:nvPicPr>
        <p:blipFill>
          <a:blip r:embed="rId3"/>
          <a:stretch>
            <a:fillRect/>
          </a:stretch>
        </p:blipFill>
        <p:spPr>
          <a:xfrm>
            <a:off x="5485397" y="1564774"/>
            <a:ext cx="5295900" cy="4851400"/>
          </a:xfrm>
          <a:prstGeom prst="rect">
            <a:avLst/>
          </a:prstGeom>
        </p:spPr>
      </p:pic>
    </p:spTree>
    <p:extLst>
      <p:ext uri="{BB962C8B-B14F-4D97-AF65-F5344CB8AC3E}">
        <p14:creationId xmlns:p14="http://schemas.microsoft.com/office/powerpoint/2010/main" val="1762641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Lecture4_Autoencoders</Template>
  <TotalTime>16405</TotalTime>
  <Words>3627</Words>
  <Application>Microsoft Macintosh PowerPoint</Application>
  <PresentationFormat>Widescreen</PresentationFormat>
  <Paragraphs>796</Paragraphs>
  <Slides>100</Slides>
  <Notes>100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9" baseType="lpstr">
      <vt:lpstr>Calibri</vt:lpstr>
      <vt:lpstr>Cambria Math</vt:lpstr>
      <vt:lpstr>Helvetica</vt:lpstr>
      <vt:lpstr>Times</vt:lpstr>
      <vt:lpstr>Times New Roman</vt:lpstr>
      <vt:lpstr>Arial</vt:lpstr>
      <vt:lpstr>Karla</vt:lpstr>
      <vt:lpstr>GEC_template</vt:lpstr>
      <vt:lpstr>Equation</vt:lpstr>
      <vt:lpstr>Lecture 6: GANS and Adversarial Networks</vt:lpstr>
      <vt:lpstr>Outline</vt:lpstr>
      <vt:lpstr>Generating Data (is exciting)</vt:lpstr>
      <vt:lpstr>Generating Data (is exciting)</vt:lpstr>
      <vt:lpstr>Generating Data (is exciting)</vt:lpstr>
      <vt:lpstr>PowerPoint Presentation</vt:lpstr>
      <vt:lpstr>PowerPoint Presentation</vt:lpstr>
      <vt:lpstr>PowerPoint Presentation</vt:lpstr>
      <vt:lpstr>PowerPoint Presentation</vt:lpstr>
      <vt:lpstr>Generating Data</vt:lpstr>
      <vt:lpstr>Generating Data</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The Generator</vt:lpstr>
      <vt:lpstr>Learning</vt:lpstr>
      <vt:lpstr>Min-max Cost</vt:lpstr>
      <vt:lpstr>Training GANs</vt:lpstr>
      <vt:lpstr>Training the GAN</vt:lpstr>
      <vt:lpstr>Training the GAN</vt:lpstr>
      <vt:lpstr>Training the GAN</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GAN Rules of Thumb (GANHACKs)</vt:lpstr>
      <vt:lpstr>GAN Rules of Thumb (GANHACKs) </vt:lpstr>
      <vt:lpstr>GAN Rules of Thumb (GANHACKs) </vt:lpstr>
      <vt:lpstr>Game Theory </vt:lpstr>
      <vt:lpstr>Game Theory (cont)</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lpstr>Evolution of GANs </vt:lpstr>
      <vt:lpstr>Evolution of GANs </vt:lpstr>
      <vt:lpstr>Adversarial Neural Networks</vt:lpstr>
      <vt:lpstr>How vulnerable are Neural Networks?</vt:lpstr>
      <vt:lpstr>How vulnerable are Neural Networks?</vt:lpstr>
      <vt:lpstr>Explaining Adversarial Examples</vt:lpstr>
      <vt:lpstr>Explaining Adversarial Examples</vt:lpstr>
      <vt:lpstr>Some of these adversarial examples can even fool humans:</vt:lpstr>
      <vt:lpstr>PowerPoint Presentation</vt:lpstr>
      <vt:lpstr>PowerPoint Presentation</vt:lpstr>
      <vt:lpstr>PowerPoint Presentation</vt:lpstr>
      <vt:lpstr>Defending with Adversarial Training </vt:lpstr>
      <vt:lpstr>Defending with Adversarial Training </vt:lpstr>
      <vt:lpstr>Defending with Adversarial Training </vt:lpstr>
      <vt:lpstr>Attack methods post GoodFellow 2015</vt:lpstr>
      <vt:lpstr>White box attacks </vt:lpstr>
      <vt:lpstr>“Black Box” Attacks</vt:lpstr>
      <vt:lpstr>“Black Box” Attacks</vt:lpstr>
      <vt:lpstr>“Black Box” Attacks</vt:lpstr>
      <vt:lpstr>“Black Box” Attacks</vt:lpstr>
      <vt:lpstr>“Black Box” Attacks</vt:lpstr>
      <vt:lpstr>“Black Box” Attacks</vt:lpstr>
      <vt:lpstr>“Black Box” Attacks</vt:lpstr>
      <vt:lpstr>“Black Box” Attacks</vt:lpstr>
      <vt:lpstr>“Black Box” Attacks</vt:lpstr>
      <vt:lpstr>CleverHans </vt:lpstr>
      <vt:lpstr>More Defenses</vt:lpstr>
      <vt:lpstr>Physical attacks</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93</cp:revision>
  <cp:lastPrinted>2019-03-08T12:52:00Z</cp:lastPrinted>
  <dcterms:created xsi:type="dcterms:W3CDTF">2019-03-07T14:08:16Z</dcterms:created>
  <dcterms:modified xsi:type="dcterms:W3CDTF">2019-03-19T11:08:43Z</dcterms:modified>
</cp:coreProperties>
</file>